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322" r:id="rId3"/>
    <p:sldId id="323" r:id="rId4"/>
    <p:sldId id="324" r:id="rId5"/>
    <p:sldId id="325" r:id="rId6"/>
    <p:sldId id="326" r:id="rId7"/>
    <p:sldId id="316" r:id="rId8"/>
    <p:sldId id="317" r:id="rId9"/>
    <p:sldId id="318" r:id="rId10"/>
    <p:sldId id="319" r:id="rId11"/>
    <p:sldId id="320" r:id="rId12"/>
    <p:sldId id="289" r:id="rId13"/>
    <p:sldId id="290" r:id="rId14"/>
    <p:sldId id="291" r:id="rId15"/>
    <p:sldId id="257" r:id="rId16"/>
    <p:sldId id="259" r:id="rId17"/>
    <p:sldId id="261" r:id="rId18"/>
    <p:sldId id="258" r:id="rId19"/>
    <p:sldId id="262" r:id="rId20"/>
    <p:sldId id="263" r:id="rId21"/>
    <p:sldId id="282" r:id="rId22"/>
    <p:sldId id="283" r:id="rId23"/>
    <p:sldId id="280" r:id="rId24"/>
    <p:sldId id="279" r:id="rId25"/>
    <p:sldId id="281" r:id="rId26"/>
    <p:sldId id="285" r:id="rId27"/>
    <p:sldId id="284" r:id="rId28"/>
    <p:sldId id="286" r:id="rId29"/>
    <p:sldId id="287" r:id="rId30"/>
    <p:sldId id="297" r:id="rId31"/>
    <p:sldId id="298" r:id="rId32"/>
    <p:sldId id="299" r:id="rId33"/>
    <p:sldId id="300" r:id="rId34"/>
    <p:sldId id="301" r:id="rId35"/>
    <p:sldId id="302" r:id="rId36"/>
    <p:sldId id="303" r:id="rId37"/>
    <p:sldId id="304" r:id="rId38"/>
    <p:sldId id="292" r:id="rId39"/>
    <p:sldId id="293" r:id="rId40"/>
    <p:sldId id="294" r:id="rId41"/>
    <p:sldId id="295" r:id="rId42"/>
    <p:sldId id="296" r:id="rId43"/>
    <p:sldId id="305" r:id="rId44"/>
    <p:sldId id="306" r:id="rId45"/>
    <p:sldId id="307" r:id="rId46"/>
    <p:sldId id="308" r:id="rId47"/>
    <p:sldId id="309" r:id="rId48"/>
    <p:sldId id="310" r:id="rId49"/>
    <p:sldId id="315" r:id="rId50"/>
    <p:sldId id="312" r:id="rId51"/>
    <p:sldId id="311" r:id="rId52"/>
    <p:sldId id="314" r:id="rId53"/>
    <p:sldId id="313" r:id="rId54"/>
    <p:sldId id="321" r:id="rId55"/>
    <p:sldId id="32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6A8322-E384-4464-A868-A1D3CD033A86}"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FF81E5-C7DB-4ADD-ABE4-3928AD54CD8B}" type="slidenum">
              <a:rPr lang="en-US" smtClean="0"/>
              <a:t>‹#›</a:t>
            </a:fld>
            <a:endParaRPr lang="en-US"/>
          </a:p>
        </p:txBody>
      </p:sp>
    </p:spTree>
    <p:extLst>
      <p:ext uri="{BB962C8B-B14F-4D97-AF65-F5344CB8AC3E}">
        <p14:creationId xmlns:p14="http://schemas.microsoft.com/office/powerpoint/2010/main" val="946007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6A8322-E384-4464-A868-A1D3CD033A86}"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FF81E5-C7DB-4ADD-ABE4-3928AD54CD8B}" type="slidenum">
              <a:rPr lang="en-US" smtClean="0"/>
              <a:t>‹#›</a:t>
            </a:fld>
            <a:endParaRPr lang="en-US"/>
          </a:p>
        </p:txBody>
      </p:sp>
    </p:spTree>
    <p:extLst>
      <p:ext uri="{BB962C8B-B14F-4D97-AF65-F5344CB8AC3E}">
        <p14:creationId xmlns:p14="http://schemas.microsoft.com/office/powerpoint/2010/main" val="2063809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6A8322-E384-4464-A868-A1D3CD033A86}"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FF81E5-C7DB-4ADD-ABE4-3928AD54CD8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175857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6A8322-E384-4464-A868-A1D3CD033A86}"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FF81E5-C7DB-4ADD-ABE4-3928AD54CD8B}" type="slidenum">
              <a:rPr lang="en-US" smtClean="0"/>
              <a:t>‹#›</a:t>
            </a:fld>
            <a:endParaRPr lang="en-US"/>
          </a:p>
        </p:txBody>
      </p:sp>
    </p:spTree>
    <p:extLst>
      <p:ext uri="{BB962C8B-B14F-4D97-AF65-F5344CB8AC3E}">
        <p14:creationId xmlns:p14="http://schemas.microsoft.com/office/powerpoint/2010/main" val="3997991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6A8322-E384-4464-A868-A1D3CD033A86}"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FF81E5-C7DB-4ADD-ABE4-3928AD54CD8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22160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6A8322-E384-4464-A868-A1D3CD033A86}"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FF81E5-C7DB-4ADD-ABE4-3928AD54CD8B}" type="slidenum">
              <a:rPr lang="en-US" smtClean="0"/>
              <a:t>‹#›</a:t>
            </a:fld>
            <a:endParaRPr lang="en-US"/>
          </a:p>
        </p:txBody>
      </p:sp>
    </p:spTree>
    <p:extLst>
      <p:ext uri="{BB962C8B-B14F-4D97-AF65-F5344CB8AC3E}">
        <p14:creationId xmlns:p14="http://schemas.microsoft.com/office/powerpoint/2010/main" val="157656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6A8322-E384-4464-A868-A1D3CD033A86}"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FF81E5-C7DB-4ADD-ABE4-3928AD54CD8B}" type="slidenum">
              <a:rPr lang="en-US" smtClean="0"/>
              <a:t>‹#›</a:t>
            </a:fld>
            <a:endParaRPr lang="en-US"/>
          </a:p>
        </p:txBody>
      </p:sp>
    </p:spTree>
    <p:extLst>
      <p:ext uri="{BB962C8B-B14F-4D97-AF65-F5344CB8AC3E}">
        <p14:creationId xmlns:p14="http://schemas.microsoft.com/office/powerpoint/2010/main" val="20986455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6A8322-E384-4464-A868-A1D3CD033A86}"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FF81E5-C7DB-4ADD-ABE4-3928AD54CD8B}" type="slidenum">
              <a:rPr lang="en-US" smtClean="0"/>
              <a:t>‹#›</a:t>
            </a:fld>
            <a:endParaRPr lang="en-US"/>
          </a:p>
        </p:txBody>
      </p:sp>
    </p:spTree>
    <p:extLst>
      <p:ext uri="{BB962C8B-B14F-4D97-AF65-F5344CB8AC3E}">
        <p14:creationId xmlns:p14="http://schemas.microsoft.com/office/powerpoint/2010/main" val="2750120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6A8322-E384-4464-A868-A1D3CD033A86}"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FF81E5-C7DB-4ADD-ABE4-3928AD54CD8B}" type="slidenum">
              <a:rPr lang="en-US" smtClean="0"/>
              <a:t>‹#›</a:t>
            </a:fld>
            <a:endParaRPr lang="en-US"/>
          </a:p>
        </p:txBody>
      </p:sp>
    </p:spTree>
    <p:extLst>
      <p:ext uri="{BB962C8B-B14F-4D97-AF65-F5344CB8AC3E}">
        <p14:creationId xmlns:p14="http://schemas.microsoft.com/office/powerpoint/2010/main" val="1705442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6A8322-E384-4464-A868-A1D3CD033A86}"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FF81E5-C7DB-4ADD-ABE4-3928AD54CD8B}" type="slidenum">
              <a:rPr lang="en-US" smtClean="0"/>
              <a:t>‹#›</a:t>
            </a:fld>
            <a:endParaRPr lang="en-US"/>
          </a:p>
        </p:txBody>
      </p:sp>
    </p:spTree>
    <p:extLst>
      <p:ext uri="{BB962C8B-B14F-4D97-AF65-F5344CB8AC3E}">
        <p14:creationId xmlns:p14="http://schemas.microsoft.com/office/powerpoint/2010/main" val="3947086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6A8322-E384-4464-A868-A1D3CD033A86}" type="datetimeFigureOut">
              <a:rPr lang="en-US" smtClean="0"/>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FF81E5-C7DB-4ADD-ABE4-3928AD54CD8B}" type="slidenum">
              <a:rPr lang="en-US" smtClean="0"/>
              <a:t>‹#›</a:t>
            </a:fld>
            <a:endParaRPr lang="en-US"/>
          </a:p>
        </p:txBody>
      </p:sp>
    </p:spTree>
    <p:extLst>
      <p:ext uri="{BB962C8B-B14F-4D97-AF65-F5344CB8AC3E}">
        <p14:creationId xmlns:p14="http://schemas.microsoft.com/office/powerpoint/2010/main" val="489173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6A8322-E384-4464-A868-A1D3CD033A86}" type="datetimeFigureOut">
              <a:rPr lang="en-US" smtClean="0"/>
              <a:t>7/1/2023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FF81E5-C7DB-4ADD-ABE4-3928AD54CD8B}" type="slidenum">
              <a:rPr lang="en-US" smtClean="0"/>
              <a:t>‹#›</a:t>
            </a:fld>
            <a:endParaRPr lang="en-US"/>
          </a:p>
        </p:txBody>
      </p:sp>
    </p:spTree>
    <p:extLst>
      <p:ext uri="{BB962C8B-B14F-4D97-AF65-F5344CB8AC3E}">
        <p14:creationId xmlns:p14="http://schemas.microsoft.com/office/powerpoint/2010/main" val="3355367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6A8322-E384-4464-A868-A1D3CD033A86}" type="datetimeFigureOut">
              <a:rPr lang="en-US" smtClean="0"/>
              <a:t>7/1/2023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FF81E5-C7DB-4ADD-ABE4-3928AD54CD8B}" type="slidenum">
              <a:rPr lang="en-US" smtClean="0"/>
              <a:t>‹#›</a:t>
            </a:fld>
            <a:endParaRPr lang="en-US"/>
          </a:p>
        </p:txBody>
      </p:sp>
    </p:spTree>
    <p:extLst>
      <p:ext uri="{BB962C8B-B14F-4D97-AF65-F5344CB8AC3E}">
        <p14:creationId xmlns:p14="http://schemas.microsoft.com/office/powerpoint/2010/main" val="61706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6A8322-E384-4464-A868-A1D3CD033A86}" type="datetimeFigureOut">
              <a:rPr lang="en-US" smtClean="0"/>
              <a:t>7/1/2023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FF81E5-C7DB-4ADD-ABE4-3928AD54CD8B}" type="slidenum">
              <a:rPr lang="en-US" smtClean="0"/>
              <a:t>‹#›</a:t>
            </a:fld>
            <a:endParaRPr lang="en-US"/>
          </a:p>
        </p:txBody>
      </p:sp>
    </p:spTree>
    <p:extLst>
      <p:ext uri="{BB962C8B-B14F-4D97-AF65-F5344CB8AC3E}">
        <p14:creationId xmlns:p14="http://schemas.microsoft.com/office/powerpoint/2010/main" val="282187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6A8322-E384-4464-A868-A1D3CD033A86}" type="datetimeFigureOut">
              <a:rPr lang="en-US" smtClean="0"/>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FF81E5-C7DB-4ADD-ABE4-3928AD54CD8B}" type="slidenum">
              <a:rPr lang="en-US" smtClean="0"/>
              <a:t>‹#›</a:t>
            </a:fld>
            <a:endParaRPr lang="en-US"/>
          </a:p>
        </p:txBody>
      </p:sp>
    </p:spTree>
    <p:extLst>
      <p:ext uri="{BB962C8B-B14F-4D97-AF65-F5344CB8AC3E}">
        <p14:creationId xmlns:p14="http://schemas.microsoft.com/office/powerpoint/2010/main" val="893996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56A8322-E384-4464-A868-A1D3CD033A86}" type="datetimeFigureOut">
              <a:rPr lang="en-US" smtClean="0"/>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FF81E5-C7DB-4ADD-ABE4-3928AD54CD8B}" type="slidenum">
              <a:rPr lang="en-US" smtClean="0"/>
              <a:t>‹#›</a:t>
            </a:fld>
            <a:endParaRPr lang="en-US"/>
          </a:p>
        </p:txBody>
      </p:sp>
    </p:spTree>
    <p:extLst>
      <p:ext uri="{BB962C8B-B14F-4D97-AF65-F5344CB8AC3E}">
        <p14:creationId xmlns:p14="http://schemas.microsoft.com/office/powerpoint/2010/main" val="2377918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56A8322-E384-4464-A868-A1D3CD033A86}" type="datetimeFigureOut">
              <a:rPr lang="en-US" smtClean="0"/>
              <a:t>7/1/2023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0FF81E5-C7DB-4ADD-ABE4-3928AD54CD8B}" type="slidenum">
              <a:rPr lang="en-US" smtClean="0"/>
              <a:t>‹#›</a:t>
            </a:fld>
            <a:endParaRPr lang="en-US"/>
          </a:p>
        </p:txBody>
      </p:sp>
    </p:spTree>
    <p:extLst>
      <p:ext uri="{BB962C8B-B14F-4D97-AF65-F5344CB8AC3E}">
        <p14:creationId xmlns:p14="http://schemas.microsoft.com/office/powerpoint/2010/main" val="352950947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2 </a:t>
            </a:r>
          </a:p>
        </p:txBody>
      </p:sp>
      <p:sp>
        <p:nvSpPr>
          <p:cNvPr id="3" name="Subtitle 2"/>
          <p:cNvSpPr>
            <a:spLocks noGrp="1"/>
          </p:cNvSpPr>
          <p:nvPr>
            <p:ph type="subTitle" idx="1"/>
          </p:nvPr>
        </p:nvSpPr>
        <p:spPr/>
        <p:txBody>
          <a:bodyPr>
            <a:normAutofit/>
          </a:bodyPr>
          <a:lstStyle/>
          <a:p>
            <a:r>
              <a:rPr lang="en-US" sz="2800" b="1" dirty="0">
                <a:solidFill>
                  <a:schemeClr val="tx1"/>
                </a:solidFill>
              </a:rPr>
              <a:t>Software process model</a:t>
            </a:r>
          </a:p>
        </p:txBody>
      </p:sp>
    </p:spTree>
    <p:extLst>
      <p:ext uri="{BB962C8B-B14F-4D97-AF65-F5344CB8AC3E}">
        <p14:creationId xmlns:p14="http://schemas.microsoft.com/office/powerpoint/2010/main" val="1230146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dirty="0"/>
              <a:t>Software process model is a simplified description of a software process which is presented from a particular perspective.</a:t>
            </a:r>
          </a:p>
          <a:p>
            <a:r>
              <a:rPr lang="en-US" altLang="en-US" dirty="0"/>
              <a:t>May include activities which are part of the software process, software products and the roles of people involved in software engineering</a:t>
            </a:r>
            <a:endParaRPr lang="en-MY" dirty="0"/>
          </a:p>
        </p:txBody>
      </p:sp>
      <p:sp>
        <p:nvSpPr>
          <p:cNvPr id="3" name="Title 2"/>
          <p:cNvSpPr>
            <a:spLocks noGrp="1"/>
          </p:cNvSpPr>
          <p:nvPr>
            <p:ph type="title"/>
          </p:nvPr>
        </p:nvSpPr>
        <p:spPr/>
        <p:txBody>
          <a:bodyPr/>
          <a:lstStyle/>
          <a:p>
            <a:r>
              <a:rPr lang="en-MY" dirty="0"/>
              <a:t>Software Process Model</a:t>
            </a:r>
          </a:p>
        </p:txBody>
      </p:sp>
      <p:sp>
        <p:nvSpPr>
          <p:cNvPr id="4" name="Slide Number Placeholder 3"/>
          <p:cNvSpPr>
            <a:spLocks noGrp="1"/>
          </p:cNvSpPr>
          <p:nvPr>
            <p:ph type="sldNum" sz="quarter" idx="12"/>
          </p:nvPr>
        </p:nvSpPr>
        <p:spPr/>
        <p:txBody>
          <a:bodyPr/>
          <a:lstStyle/>
          <a:p>
            <a:fld id="{401CF334-2D5C-4859-84A6-CA7E6E43FAEB}" type="slidenum">
              <a:rPr lang="en-US" smtClean="0"/>
              <a:t>10</a:t>
            </a:fld>
            <a:endParaRPr lang="en-US"/>
          </a:p>
        </p:txBody>
      </p:sp>
    </p:spTree>
    <p:extLst>
      <p:ext uri="{BB962C8B-B14F-4D97-AF65-F5344CB8AC3E}">
        <p14:creationId xmlns:p14="http://schemas.microsoft.com/office/powerpoint/2010/main" val="96866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906463" lvl="1" indent="-514350">
              <a:buBlip>
                <a:blip r:embed="rId2"/>
              </a:buBlip>
            </a:pPr>
            <a:r>
              <a:rPr lang="en-US" altLang="en-US" dirty="0"/>
              <a:t>Linear Sequential Model/Waterfall Model</a:t>
            </a:r>
          </a:p>
          <a:p>
            <a:pPr marL="906463" lvl="1" indent="-514350">
              <a:buBlip>
                <a:blip r:embed="rId2"/>
              </a:buBlip>
            </a:pPr>
            <a:r>
              <a:rPr lang="en-US" altLang="en-US" dirty="0"/>
              <a:t>Incremental model</a:t>
            </a:r>
          </a:p>
          <a:p>
            <a:pPr marL="906463" lvl="1" indent="-514350">
              <a:buBlip>
                <a:blip r:embed="rId2"/>
              </a:buBlip>
            </a:pPr>
            <a:r>
              <a:rPr lang="en-US" altLang="en-US" dirty="0"/>
              <a:t>Spiral model</a:t>
            </a:r>
          </a:p>
          <a:p>
            <a:pPr marL="906463" lvl="1" indent="-514350">
              <a:buBlip>
                <a:blip r:embed="rId2"/>
              </a:buBlip>
            </a:pPr>
            <a:r>
              <a:rPr lang="en-US" altLang="en-US" dirty="0"/>
              <a:t>Prototyping Model</a:t>
            </a:r>
          </a:p>
          <a:p>
            <a:pPr marL="906463" lvl="1" indent="-514350">
              <a:buBlip>
                <a:blip r:embed="rId2"/>
              </a:buBlip>
            </a:pPr>
            <a:r>
              <a:rPr lang="en-US" altLang="en-US" dirty="0"/>
              <a:t>Rapid Application Model </a:t>
            </a:r>
          </a:p>
          <a:p>
            <a:pPr marL="906463" lvl="1" indent="-514350">
              <a:buBlip>
                <a:blip r:embed="rId2"/>
              </a:buBlip>
            </a:pPr>
            <a:r>
              <a:rPr lang="en-US" dirty="0"/>
              <a:t>Component-based Development Model</a:t>
            </a:r>
            <a:endParaRPr lang="en-US" altLang="en-US" dirty="0"/>
          </a:p>
          <a:p>
            <a:pPr marL="906463" lvl="1" indent="-514350">
              <a:buBlip>
                <a:blip r:embed="rId2"/>
              </a:buBlip>
            </a:pPr>
            <a:r>
              <a:rPr lang="en-US" altLang="en-US" dirty="0"/>
              <a:t>Agile Software Development</a:t>
            </a:r>
          </a:p>
          <a:p>
            <a:pPr marL="1614488" lvl="2" indent="-514350">
              <a:buFont typeface="Wingdings" panose="05000000000000000000" pitchFamily="2" charset="2"/>
              <a:buChar char="Ø"/>
            </a:pPr>
            <a:r>
              <a:rPr lang="en-US" altLang="en-US" sz="1600" dirty="0" err="1"/>
              <a:t>Xp</a:t>
            </a:r>
            <a:r>
              <a:rPr lang="en-US" altLang="en-US" sz="1600" dirty="0"/>
              <a:t> Model</a:t>
            </a:r>
            <a:endParaRPr lang="en-US" altLang="en-US" sz="1000" dirty="0"/>
          </a:p>
          <a:p>
            <a:pPr marL="1614488" lvl="2" indent="-514350">
              <a:buFont typeface="Wingdings" panose="05000000000000000000" pitchFamily="2" charset="2"/>
              <a:buChar char="Ø"/>
            </a:pPr>
            <a:r>
              <a:rPr lang="en-US" altLang="en-US" dirty="0"/>
              <a:t>FDD Model</a:t>
            </a:r>
          </a:p>
        </p:txBody>
      </p:sp>
      <p:sp>
        <p:nvSpPr>
          <p:cNvPr id="3" name="Title 2"/>
          <p:cNvSpPr>
            <a:spLocks noGrp="1"/>
          </p:cNvSpPr>
          <p:nvPr>
            <p:ph type="title"/>
          </p:nvPr>
        </p:nvSpPr>
        <p:spPr/>
        <p:txBody>
          <a:bodyPr/>
          <a:lstStyle/>
          <a:p>
            <a:r>
              <a:rPr lang="en-MY" dirty="0"/>
              <a:t>Software Process Model</a:t>
            </a:r>
          </a:p>
        </p:txBody>
      </p:sp>
      <p:sp>
        <p:nvSpPr>
          <p:cNvPr id="4" name="Slide Number Placeholder 3"/>
          <p:cNvSpPr>
            <a:spLocks noGrp="1"/>
          </p:cNvSpPr>
          <p:nvPr>
            <p:ph type="sldNum" sz="quarter" idx="12"/>
          </p:nvPr>
        </p:nvSpPr>
        <p:spPr/>
        <p:txBody>
          <a:bodyPr/>
          <a:lstStyle/>
          <a:p>
            <a:fld id="{401CF334-2D5C-4859-84A6-CA7E6E43FAEB}" type="slidenum">
              <a:rPr lang="en-US" smtClean="0"/>
              <a:t>11</a:t>
            </a:fld>
            <a:endParaRPr lang="en-US"/>
          </a:p>
        </p:txBody>
      </p:sp>
    </p:spTree>
    <p:extLst>
      <p:ext uri="{BB962C8B-B14F-4D97-AF65-F5344CB8AC3E}">
        <p14:creationId xmlns:p14="http://schemas.microsoft.com/office/powerpoint/2010/main" val="254126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SDLC or the Software Development Life Cycle is a process that produces software with the highest quality and lowest cost in the shortest time possible. </a:t>
            </a:r>
          </a:p>
          <a:p>
            <a:r>
              <a:rPr lang="en-US" dirty="0"/>
              <a:t>SDLC provides a well-structured flow of phases that help an organization to quickly produce high-quality software which is well-tested and ready for production use</a:t>
            </a:r>
          </a:p>
        </p:txBody>
      </p:sp>
    </p:spTree>
    <p:extLst>
      <p:ext uri="{BB962C8B-B14F-4D97-AF65-F5344CB8AC3E}">
        <p14:creationId xmlns:p14="http://schemas.microsoft.com/office/powerpoint/2010/main" val="128337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p 6 Software Development Life Cycle (SDLC) Models &amp; Methodolog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272" y="1396637"/>
            <a:ext cx="10490654" cy="47429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136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8017" y="2729502"/>
            <a:ext cx="10515600" cy="1325563"/>
          </a:xfrm>
        </p:spPr>
        <p:txBody>
          <a:bodyPr/>
          <a:lstStyle/>
          <a:p>
            <a:r>
              <a:rPr lang="en-US" dirty="0"/>
              <a:t>Traditional SDLC</a:t>
            </a:r>
          </a:p>
        </p:txBody>
      </p:sp>
    </p:spTree>
    <p:extLst>
      <p:ext uri="{BB962C8B-B14F-4D97-AF65-F5344CB8AC3E}">
        <p14:creationId xmlns:p14="http://schemas.microsoft.com/office/powerpoint/2010/main" val="3083971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468245"/>
            <a:ext cx="10515600" cy="1325563"/>
          </a:xfrm>
        </p:spPr>
        <p:txBody>
          <a:bodyPr/>
          <a:lstStyle/>
          <a:p>
            <a:r>
              <a:rPr lang="en-US" dirty="0"/>
              <a:t>Waterfall model</a:t>
            </a:r>
          </a:p>
        </p:txBody>
      </p:sp>
    </p:spTree>
    <p:extLst>
      <p:ext uri="{BB962C8B-B14F-4D97-AF65-F5344CB8AC3E}">
        <p14:creationId xmlns:p14="http://schemas.microsoft.com/office/powerpoint/2010/main" val="3597002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model</a:t>
            </a:r>
          </a:p>
        </p:txBody>
      </p:sp>
      <p:sp>
        <p:nvSpPr>
          <p:cNvPr id="3" name="Content Placeholder 2"/>
          <p:cNvSpPr>
            <a:spLocks noGrp="1"/>
          </p:cNvSpPr>
          <p:nvPr>
            <p:ph idx="1"/>
          </p:nvPr>
        </p:nvSpPr>
        <p:spPr/>
        <p:txBody>
          <a:bodyPr>
            <a:normAutofit fontScale="70000" lnSpcReduction="20000"/>
          </a:bodyPr>
          <a:lstStyle/>
          <a:p>
            <a:r>
              <a:rPr lang="en-US" b="1" dirty="0">
                <a:solidFill>
                  <a:schemeClr val="tx1"/>
                </a:solidFill>
              </a:rPr>
              <a:t>Requirements</a:t>
            </a:r>
            <a:r>
              <a:rPr lang="en-US" dirty="0">
                <a:solidFill>
                  <a:schemeClr val="tx1"/>
                </a:solidFill>
              </a:rPr>
              <a:t>. Potential requirements, deadlines and guidelines for the project are analyzed and placed into a formal requirements document, also called a </a:t>
            </a:r>
            <a:r>
              <a:rPr lang="en-US" i="1" u="sng" dirty="0">
                <a:solidFill>
                  <a:schemeClr val="tx1"/>
                </a:solidFill>
              </a:rPr>
              <a:t>functional specification</a:t>
            </a:r>
            <a:r>
              <a:rPr lang="en-US" dirty="0">
                <a:solidFill>
                  <a:schemeClr val="tx1"/>
                </a:solidFill>
              </a:rPr>
              <a:t>. This stage of development defines and plans the project without mentioning specific processes.</a:t>
            </a:r>
          </a:p>
          <a:p>
            <a:r>
              <a:rPr lang="en-US" b="1" dirty="0">
                <a:solidFill>
                  <a:schemeClr val="tx1"/>
                </a:solidFill>
              </a:rPr>
              <a:t>Analysis.</a:t>
            </a:r>
            <a:r>
              <a:rPr lang="en-US" dirty="0">
                <a:solidFill>
                  <a:schemeClr val="tx1"/>
                </a:solidFill>
              </a:rPr>
              <a:t> The system specifications are analyzed to generate product models and </a:t>
            </a:r>
            <a:r>
              <a:rPr lang="en-US" u="sng" dirty="0">
                <a:solidFill>
                  <a:schemeClr val="tx1"/>
                </a:solidFill>
              </a:rPr>
              <a:t>business logic</a:t>
            </a:r>
            <a:r>
              <a:rPr lang="en-US" dirty="0">
                <a:solidFill>
                  <a:schemeClr val="tx1"/>
                </a:solidFill>
              </a:rPr>
              <a:t> to guide production. This is also when financial and technical resources are audited for feasibility.</a:t>
            </a:r>
          </a:p>
          <a:p>
            <a:r>
              <a:rPr lang="en-US" b="1" dirty="0">
                <a:solidFill>
                  <a:schemeClr val="tx1"/>
                </a:solidFill>
              </a:rPr>
              <a:t>Design.</a:t>
            </a:r>
            <a:r>
              <a:rPr lang="en-US" dirty="0">
                <a:solidFill>
                  <a:schemeClr val="tx1"/>
                </a:solidFill>
              </a:rPr>
              <a:t> A design specification document is created to outline technical design requirements, such as the programming language, </a:t>
            </a:r>
            <a:r>
              <a:rPr lang="en-US" u="sng" dirty="0">
                <a:solidFill>
                  <a:schemeClr val="tx1"/>
                </a:solidFill>
              </a:rPr>
              <a:t>hardware</a:t>
            </a:r>
            <a:r>
              <a:rPr lang="en-US" dirty="0">
                <a:solidFill>
                  <a:schemeClr val="tx1"/>
                </a:solidFill>
              </a:rPr>
              <a:t>, data sources, architecture and services.</a:t>
            </a:r>
          </a:p>
          <a:p>
            <a:r>
              <a:rPr lang="en-US" b="1" dirty="0">
                <a:solidFill>
                  <a:schemeClr val="tx1"/>
                </a:solidFill>
              </a:rPr>
              <a:t>Coding and implementation.</a:t>
            </a:r>
            <a:r>
              <a:rPr lang="en-US" dirty="0">
                <a:solidFill>
                  <a:schemeClr val="tx1"/>
                </a:solidFill>
              </a:rPr>
              <a:t> The </a:t>
            </a:r>
            <a:r>
              <a:rPr lang="en-US" u="sng" dirty="0">
                <a:solidFill>
                  <a:schemeClr val="tx1"/>
                </a:solidFill>
              </a:rPr>
              <a:t>source code</a:t>
            </a:r>
            <a:r>
              <a:rPr lang="en-US" dirty="0">
                <a:solidFill>
                  <a:schemeClr val="tx1"/>
                </a:solidFill>
              </a:rPr>
              <a:t> is developed using the models, logic and requirement specifications designated in the prior phases. Typically, the system is coded in smaller components, or units, before being put together.</a:t>
            </a:r>
          </a:p>
          <a:p>
            <a:r>
              <a:rPr lang="en-US" b="1" dirty="0">
                <a:solidFill>
                  <a:schemeClr val="tx1"/>
                </a:solidFill>
              </a:rPr>
              <a:t>Testing.</a:t>
            </a:r>
            <a:r>
              <a:rPr lang="en-US" dirty="0">
                <a:solidFill>
                  <a:schemeClr val="tx1"/>
                </a:solidFill>
              </a:rPr>
              <a:t> This is when </a:t>
            </a:r>
            <a:r>
              <a:rPr lang="en-US" u="sng" dirty="0">
                <a:solidFill>
                  <a:schemeClr val="tx1"/>
                </a:solidFill>
              </a:rPr>
              <a:t>quality assurance</a:t>
            </a:r>
            <a:r>
              <a:rPr lang="en-US" dirty="0">
                <a:solidFill>
                  <a:schemeClr val="tx1"/>
                </a:solidFill>
              </a:rPr>
              <a:t>, </a:t>
            </a:r>
            <a:r>
              <a:rPr lang="en-US" u="sng" dirty="0">
                <a:solidFill>
                  <a:schemeClr val="tx1"/>
                </a:solidFill>
              </a:rPr>
              <a:t>unit</a:t>
            </a:r>
            <a:r>
              <a:rPr lang="en-US" dirty="0">
                <a:solidFill>
                  <a:schemeClr val="tx1"/>
                </a:solidFill>
              </a:rPr>
              <a:t>,  </a:t>
            </a:r>
            <a:r>
              <a:rPr lang="en-US" u="sng" dirty="0">
                <a:solidFill>
                  <a:schemeClr val="tx1"/>
                </a:solidFill>
              </a:rPr>
              <a:t>system</a:t>
            </a:r>
            <a:r>
              <a:rPr lang="en-US" dirty="0">
                <a:solidFill>
                  <a:schemeClr val="tx1"/>
                </a:solidFill>
              </a:rPr>
              <a:t> and </a:t>
            </a:r>
            <a:r>
              <a:rPr lang="en-US" u="sng" dirty="0">
                <a:solidFill>
                  <a:schemeClr val="tx1"/>
                </a:solidFill>
              </a:rPr>
              <a:t>beta</a:t>
            </a:r>
            <a:r>
              <a:rPr lang="en-US" dirty="0">
                <a:solidFill>
                  <a:schemeClr val="tx1"/>
                </a:solidFill>
              </a:rPr>
              <a:t> tests identify issues that must be resolved. This may cause a forced repeat of the coding stage for </a:t>
            </a:r>
            <a:r>
              <a:rPr lang="en-US" u="sng" dirty="0">
                <a:solidFill>
                  <a:schemeClr val="tx1"/>
                </a:solidFill>
              </a:rPr>
              <a:t>debugging</a:t>
            </a:r>
            <a:r>
              <a:rPr lang="en-US" dirty="0">
                <a:solidFill>
                  <a:schemeClr val="tx1"/>
                </a:solidFill>
              </a:rPr>
              <a:t>. If the system passes integration and testing, the waterfall continues forward.</a:t>
            </a:r>
          </a:p>
          <a:p>
            <a:r>
              <a:rPr lang="en-US" b="1" dirty="0">
                <a:solidFill>
                  <a:schemeClr val="tx1"/>
                </a:solidFill>
              </a:rPr>
              <a:t>Operation and deployment.</a:t>
            </a:r>
            <a:r>
              <a:rPr lang="en-US" dirty="0">
                <a:solidFill>
                  <a:schemeClr val="tx1"/>
                </a:solidFill>
              </a:rPr>
              <a:t> The product or application is deemed fully functional and is deployed to a live environment.</a:t>
            </a:r>
          </a:p>
          <a:p>
            <a:r>
              <a:rPr lang="en-US" b="1" dirty="0">
                <a:solidFill>
                  <a:schemeClr val="tx1"/>
                </a:solidFill>
              </a:rPr>
              <a:t>Maintenance.</a:t>
            </a:r>
            <a:r>
              <a:rPr lang="en-US" dirty="0">
                <a:solidFill>
                  <a:schemeClr val="tx1"/>
                </a:solidFill>
              </a:rPr>
              <a:t> Corrective, adaptive and perfective maintenance is carried out indefinitely to improve, update and enhance the product and its functionality. This could include releasing </a:t>
            </a:r>
            <a:r>
              <a:rPr lang="en-US" u="sng" dirty="0">
                <a:solidFill>
                  <a:schemeClr val="tx1"/>
                </a:solidFill>
              </a:rPr>
              <a:t>patch</a:t>
            </a:r>
            <a:r>
              <a:rPr lang="en-US" dirty="0">
                <a:solidFill>
                  <a:schemeClr val="tx1"/>
                </a:solidFill>
              </a:rPr>
              <a:t> updates and new versions.</a:t>
            </a:r>
          </a:p>
          <a:p>
            <a:endParaRPr lang="en-US" dirty="0">
              <a:solidFill>
                <a:schemeClr val="tx1"/>
              </a:solidFill>
            </a:endParaRPr>
          </a:p>
        </p:txBody>
      </p:sp>
    </p:spTree>
    <p:extLst>
      <p:ext uri="{BB962C8B-B14F-4D97-AF65-F5344CB8AC3E}">
        <p14:creationId xmlns:p14="http://schemas.microsoft.com/office/powerpoint/2010/main" val="336334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10997"/>
          <a:stretch/>
        </p:blipFill>
        <p:spPr>
          <a:xfrm>
            <a:off x="599803" y="888274"/>
            <a:ext cx="10287000" cy="5656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09784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can we used waterfall model</a:t>
            </a:r>
          </a:p>
        </p:txBody>
      </p:sp>
      <p:sp>
        <p:nvSpPr>
          <p:cNvPr id="3" name="Content Placeholder 2"/>
          <p:cNvSpPr>
            <a:spLocks noGrp="1"/>
          </p:cNvSpPr>
          <p:nvPr>
            <p:ph idx="1"/>
          </p:nvPr>
        </p:nvSpPr>
        <p:spPr/>
        <p:txBody>
          <a:bodyPr/>
          <a:lstStyle/>
          <a:p>
            <a:r>
              <a:rPr lang="en-US" dirty="0"/>
              <a:t>fixed requirements</a:t>
            </a:r>
          </a:p>
          <a:p>
            <a:r>
              <a:rPr lang="en-US" dirty="0"/>
              <a:t>ample resources</a:t>
            </a:r>
          </a:p>
          <a:p>
            <a:r>
              <a:rPr lang="en-US" dirty="0"/>
              <a:t>an established timeline</a:t>
            </a:r>
          </a:p>
          <a:p>
            <a:r>
              <a:rPr lang="en-US" dirty="0"/>
              <a:t>well-understood technology </a:t>
            </a:r>
          </a:p>
          <a:p>
            <a:r>
              <a:rPr lang="en-US" dirty="0"/>
              <a:t>unlikely to require significant changes.</a:t>
            </a:r>
          </a:p>
          <a:p>
            <a:endParaRPr lang="en-US" dirty="0"/>
          </a:p>
        </p:txBody>
      </p:sp>
    </p:spTree>
    <p:extLst>
      <p:ext uri="{BB962C8B-B14F-4D97-AF65-F5344CB8AC3E}">
        <p14:creationId xmlns:p14="http://schemas.microsoft.com/office/powerpoint/2010/main" val="334412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waterfall model</a:t>
            </a:r>
          </a:p>
        </p:txBody>
      </p:sp>
      <p:sp>
        <p:nvSpPr>
          <p:cNvPr id="3" name="Content Placeholder 2"/>
          <p:cNvSpPr>
            <a:spLocks noGrp="1"/>
          </p:cNvSpPr>
          <p:nvPr>
            <p:ph idx="1"/>
          </p:nvPr>
        </p:nvSpPr>
        <p:spPr/>
        <p:txBody>
          <a:bodyPr/>
          <a:lstStyle/>
          <a:p>
            <a:r>
              <a:rPr lang="en-US" dirty="0"/>
              <a:t>enables large or changing teams to move toward a common goal that's been defined in the requirements stage;</a:t>
            </a:r>
          </a:p>
          <a:p>
            <a:r>
              <a:rPr lang="en-US" dirty="0"/>
              <a:t>forces structured, disciplined organization;</a:t>
            </a:r>
          </a:p>
          <a:p>
            <a:r>
              <a:rPr lang="en-US" dirty="0"/>
              <a:t>simplifies understanding, following and arranging tasks;</a:t>
            </a:r>
          </a:p>
          <a:p>
            <a:r>
              <a:rPr lang="en-US" dirty="0"/>
              <a:t>enables early system design and specification changes to be easily done</a:t>
            </a:r>
          </a:p>
          <a:p>
            <a:r>
              <a:rPr lang="en-US" dirty="0"/>
              <a:t>clearly defines milestones and deadlines.</a:t>
            </a:r>
          </a:p>
          <a:p>
            <a:pPr marL="0" indent="0">
              <a:buNone/>
            </a:pPr>
            <a:endParaRPr lang="en-US" dirty="0"/>
          </a:p>
        </p:txBody>
      </p:sp>
    </p:spTree>
    <p:extLst>
      <p:ext uri="{BB962C8B-B14F-4D97-AF65-F5344CB8AC3E}">
        <p14:creationId xmlns:p14="http://schemas.microsoft.com/office/powerpoint/2010/main" val="3880238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BAF8E-DF82-7878-A095-81D3D5F63A5C}"/>
              </a:ext>
            </a:extLst>
          </p:cNvPr>
          <p:cNvSpPr>
            <a:spLocks noGrp="1"/>
          </p:cNvSpPr>
          <p:nvPr>
            <p:ph type="title"/>
          </p:nvPr>
        </p:nvSpPr>
        <p:spPr/>
        <p:txBody>
          <a:bodyPr/>
          <a:lstStyle/>
          <a:p>
            <a:r>
              <a:rPr lang="en-MY" dirty="0"/>
              <a:t>overview</a:t>
            </a:r>
          </a:p>
        </p:txBody>
      </p:sp>
      <p:sp>
        <p:nvSpPr>
          <p:cNvPr id="3" name="Content Placeholder 2">
            <a:extLst>
              <a:ext uri="{FF2B5EF4-FFF2-40B4-BE49-F238E27FC236}">
                <a16:creationId xmlns:a16="http://schemas.microsoft.com/office/drawing/2014/main" id="{4CD299BD-3522-3EF4-A4DE-BB5E3D82B6FA}"/>
              </a:ext>
            </a:extLst>
          </p:cNvPr>
          <p:cNvSpPr>
            <a:spLocks noGrp="1"/>
          </p:cNvSpPr>
          <p:nvPr>
            <p:ph idx="1"/>
          </p:nvPr>
        </p:nvSpPr>
        <p:spPr/>
        <p:txBody>
          <a:bodyPr/>
          <a:lstStyle/>
          <a:p>
            <a:r>
              <a:rPr lang="en-MY" dirty="0"/>
              <a:t>Definition of process and its characteristics</a:t>
            </a:r>
          </a:p>
          <a:p>
            <a:r>
              <a:rPr lang="en-MY" dirty="0"/>
              <a:t>Example of software process model</a:t>
            </a:r>
          </a:p>
          <a:p>
            <a:r>
              <a:rPr lang="en-MY" dirty="0"/>
              <a:t>The models characteristics </a:t>
            </a:r>
          </a:p>
          <a:p>
            <a:pPr marL="0" indent="0">
              <a:buNone/>
            </a:pPr>
            <a:endParaRPr lang="en-MY" dirty="0"/>
          </a:p>
        </p:txBody>
      </p:sp>
    </p:spTree>
    <p:extLst>
      <p:ext uri="{BB962C8B-B14F-4D97-AF65-F5344CB8AC3E}">
        <p14:creationId xmlns:p14="http://schemas.microsoft.com/office/powerpoint/2010/main" val="633308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Disadvantages of the waterfall model</a:t>
            </a:r>
            <a:br>
              <a:rPr lang="en-US" b="1" dirty="0"/>
            </a:br>
            <a:endParaRPr lang="en-US" dirty="0"/>
          </a:p>
        </p:txBody>
      </p:sp>
      <p:sp>
        <p:nvSpPr>
          <p:cNvPr id="3" name="Content Placeholder 2"/>
          <p:cNvSpPr>
            <a:spLocks noGrp="1"/>
          </p:cNvSpPr>
          <p:nvPr>
            <p:ph idx="1"/>
          </p:nvPr>
        </p:nvSpPr>
        <p:spPr/>
        <p:txBody>
          <a:bodyPr/>
          <a:lstStyle/>
          <a:p>
            <a:r>
              <a:rPr lang="en-US" dirty="0"/>
              <a:t>Design isn't adaptive; when a flaw is found, the entire process often needs to start over.</a:t>
            </a:r>
          </a:p>
          <a:p>
            <a:r>
              <a:rPr lang="en-US" dirty="0"/>
              <a:t>Waterfall model delays testing until the end of the development lifecycle.</a:t>
            </a:r>
          </a:p>
          <a:p>
            <a:r>
              <a:rPr lang="en-US" dirty="0"/>
              <a:t>Waterfall isn't ideal for complex, high-risk ongoing projects.</a:t>
            </a:r>
          </a:p>
          <a:p>
            <a:r>
              <a:rPr lang="en-US" dirty="0"/>
              <a:t>No working product is available until the later stages of the project lifecycle.</a:t>
            </a:r>
          </a:p>
          <a:p>
            <a:pPr marL="0" indent="0">
              <a:buNone/>
            </a:pPr>
            <a:endParaRPr lang="en-US" dirty="0"/>
          </a:p>
        </p:txBody>
      </p:sp>
    </p:spTree>
    <p:extLst>
      <p:ext uri="{BB962C8B-B14F-4D97-AF65-F5344CB8AC3E}">
        <p14:creationId xmlns:p14="http://schemas.microsoft.com/office/powerpoint/2010/main" val="3532155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Incremental model</a:t>
            </a:r>
            <a:endParaRPr lang="en-US" dirty="0"/>
          </a:p>
        </p:txBody>
      </p:sp>
      <p:sp>
        <p:nvSpPr>
          <p:cNvPr id="3" name="Content Placeholder 2"/>
          <p:cNvSpPr>
            <a:spLocks noGrp="1"/>
          </p:cNvSpPr>
          <p:nvPr>
            <p:ph idx="1"/>
          </p:nvPr>
        </p:nvSpPr>
        <p:spPr/>
        <p:txBody>
          <a:bodyPr/>
          <a:lstStyle/>
          <a:p>
            <a:r>
              <a:rPr lang="en-US" dirty="0"/>
              <a:t>This model requirements are broken down into multiple standalone modules of software development cycle.</a:t>
            </a:r>
          </a:p>
          <a:p>
            <a:r>
              <a:rPr lang="en-US" dirty="0"/>
              <a:t>In incremental model the whole requirement is divided into various builds.</a:t>
            </a:r>
          </a:p>
          <a:p>
            <a:r>
              <a:rPr lang="en-US" dirty="0"/>
              <a:t>In </a:t>
            </a:r>
            <a:r>
              <a:rPr lang="en-US" b="1" dirty="0"/>
              <a:t>Incremental Model</a:t>
            </a:r>
            <a:r>
              <a:rPr lang="en-US" dirty="0"/>
              <a:t>, each module passes through the requirements, design, implementation and testing phases</a:t>
            </a:r>
          </a:p>
        </p:txBody>
      </p:sp>
    </p:spTree>
    <p:extLst>
      <p:ext uri="{BB962C8B-B14F-4D97-AF65-F5344CB8AC3E}">
        <p14:creationId xmlns:p14="http://schemas.microsoft.com/office/powerpoint/2010/main" val="1600443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0158" y="560068"/>
            <a:ext cx="9183191" cy="21439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rotWithShape="1">
          <a:blip r:embed="rId3"/>
          <a:srcRect l="26038" t="10625" r="27278" b="44196"/>
          <a:stretch/>
        </p:blipFill>
        <p:spPr>
          <a:xfrm>
            <a:off x="1619792" y="2899954"/>
            <a:ext cx="8503921" cy="33049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56266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Advantages of Incremental model:</a:t>
            </a:r>
            <a:br>
              <a:rPr lang="en-US" dirty="0"/>
            </a:br>
            <a:endParaRPr lang="en-US" dirty="0"/>
          </a:p>
        </p:txBody>
      </p:sp>
      <p:sp>
        <p:nvSpPr>
          <p:cNvPr id="3" name="Content Placeholder 2"/>
          <p:cNvSpPr>
            <a:spLocks noGrp="1"/>
          </p:cNvSpPr>
          <p:nvPr>
            <p:ph idx="1"/>
          </p:nvPr>
        </p:nvSpPr>
        <p:spPr/>
        <p:txBody>
          <a:bodyPr>
            <a:normAutofit/>
          </a:bodyPr>
          <a:lstStyle/>
          <a:p>
            <a:r>
              <a:rPr lang="en-US" dirty="0"/>
              <a:t>Generates working software quickly and early during the software life cycle.</a:t>
            </a:r>
          </a:p>
          <a:p>
            <a:r>
              <a:rPr lang="en-US" dirty="0"/>
              <a:t>This model is more flexible – less costly to change scope and requirements.</a:t>
            </a:r>
          </a:p>
          <a:p>
            <a:r>
              <a:rPr lang="en-US" dirty="0"/>
              <a:t>It is easier to test and debug during a smaller iteration.</a:t>
            </a:r>
          </a:p>
          <a:p>
            <a:r>
              <a:rPr lang="en-US" dirty="0"/>
              <a:t>In this model customer can respond to each built.</a:t>
            </a:r>
          </a:p>
          <a:p>
            <a:r>
              <a:rPr lang="en-US" dirty="0"/>
              <a:t>Lowers initial delivery cost.</a:t>
            </a:r>
          </a:p>
          <a:p>
            <a:r>
              <a:rPr lang="en-US" dirty="0"/>
              <a:t>Easier to manage risk because risky pieces are identified and handled during it’d iteration.</a:t>
            </a:r>
          </a:p>
          <a:p>
            <a:endParaRPr lang="en-US" dirty="0"/>
          </a:p>
        </p:txBody>
      </p:sp>
    </p:spTree>
    <p:extLst>
      <p:ext uri="{BB962C8B-B14F-4D97-AF65-F5344CB8AC3E}">
        <p14:creationId xmlns:p14="http://schemas.microsoft.com/office/powerpoint/2010/main" val="1577482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Disadvantages of Incremental model:</a:t>
            </a:r>
            <a:br>
              <a:rPr lang="en-US" dirty="0"/>
            </a:br>
            <a:endParaRPr lang="en-US" dirty="0"/>
          </a:p>
        </p:txBody>
      </p:sp>
      <p:sp>
        <p:nvSpPr>
          <p:cNvPr id="3" name="Content Placeholder 2"/>
          <p:cNvSpPr>
            <a:spLocks noGrp="1"/>
          </p:cNvSpPr>
          <p:nvPr>
            <p:ph idx="1"/>
          </p:nvPr>
        </p:nvSpPr>
        <p:spPr/>
        <p:txBody>
          <a:bodyPr/>
          <a:lstStyle/>
          <a:p>
            <a:r>
              <a:rPr lang="en-US" dirty="0"/>
              <a:t>Needs good planning and design.</a:t>
            </a:r>
          </a:p>
          <a:p>
            <a:r>
              <a:rPr lang="en-US" dirty="0"/>
              <a:t>Needs a clear and complete definition of the whole system before it can be broken down and built incrementally.</a:t>
            </a:r>
          </a:p>
          <a:p>
            <a:endParaRPr lang="en-US" dirty="0"/>
          </a:p>
        </p:txBody>
      </p:sp>
    </p:spTree>
    <p:extLst>
      <p:ext uri="{BB962C8B-B14F-4D97-AF65-F5344CB8AC3E}">
        <p14:creationId xmlns:p14="http://schemas.microsoft.com/office/powerpoint/2010/main" val="2471591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When to use the Incremental model:</a:t>
            </a:r>
            <a:br>
              <a:rPr lang="en-US" dirty="0"/>
            </a:br>
            <a:endParaRPr lang="en-US" dirty="0"/>
          </a:p>
        </p:txBody>
      </p:sp>
      <p:sp>
        <p:nvSpPr>
          <p:cNvPr id="3" name="Content Placeholder 2"/>
          <p:cNvSpPr>
            <a:spLocks noGrp="1"/>
          </p:cNvSpPr>
          <p:nvPr>
            <p:ph idx="1"/>
          </p:nvPr>
        </p:nvSpPr>
        <p:spPr/>
        <p:txBody>
          <a:bodyPr>
            <a:normAutofit/>
          </a:bodyPr>
          <a:lstStyle/>
          <a:p>
            <a:r>
              <a:rPr lang="en-US" dirty="0"/>
              <a:t>This model can be used when the requirements of the complete system are clearly defined and understood.</a:t>
            </a:r>
          </a:p>
          <a:p>
            <a:r>
              <a:rPr lang="en-US" dirty="0"/>
              <a:t>Major requirements must be defined; however, some details can evolve with time.</a:t>
            </a:r>
          </a:p>
          <a:p>
            <a:r>
              <a:rPr lang="en-US" dirty="0"/>
              <a:t>There is a need to get a product to the market early.</a:t>
            </a:r>
          </a:p>
          <a:p>
            <a:r>
              <a:rPr lang="en-US" dirty="0"/>
              <a:t>A new technology is being used</a:t>
            </a:r>
          </a:p>
          <a:p>
            <a:r>
              <a:rPr lang="en-US" dirty="0"/>
              <a:t>Resources with needed skill set are not available</a:t>
            </a:r>
          </a:p>
          <a:p>
            <a:r>
              <a:rPr lang="en-US" dirty="0"/>
              <a:t>There are some high risk features and goals.</a:t>
            </a:r>
          </a:p>
          <a:p>
            <a:endParaRPr lang="en-US" dirty="0"/>
          </a:p>
        </p:txBody>
      </p:sp>
    </p:spTree>
    <p:extLst>
      <p:ext uri="{BB962C8B-B14F-4D97-AF65-F5344CB8AC3E}">
        <p14:creationId xmlns:p14="http://schemas.microsoft.com/office/powerpoint/2010/main" val="154653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spiral model</a:t>
            </a:r>
          </a:p>
        </p:txBody>
      </p:sp>
      <p:sp>
        <p:nvSpPr>
          <p:cNvPr id="3" name="Content Placeholder 2"/>
          <p:cNvSpPr>
            <a:spLocks noGrp="1"/>
          </p:cNvSpPr>
          <p:nvPr>
            <p:ph idx="1"/>
          </p:nvPr>
        </p:nvSpPr>
        <p:spPr>
          <a:xfrm>
            <a:off x="838200" y="1690688"/>
            <a:ext cx="10515600" cy="4351338"/>
          </a:xfrm>
        </p:spPr>
        <p:txBody>
          <a:bodyPr/>
          <a:lstStyle/>
          <a:p>
            <a:r>
              <a:rPr lang="en-US" dirty="0"/>
              <a:t>The spiral model is also known as the cyclic model.</a:t>
            </a:r>
          </a:p>
          <a:p>
            <a:r>
              <a:rPr lang="en-US" dirty="0"/>
              <a:t>Using the spiral model, the software is developed in a series of incremental releases. </a:t>
            </a:r>
          </a:p>
          <a:p>
            <a:r>
              <a:rPr lang="en-US" dirty="0"/>
              <a:t>During later iterations, more and more complete versions of the engineered system are produced.</a:t>
            </a:r>
          </a:p>
          <a:p>
            <a:r>
              <a:rPr lang="en-US" dirty="0"/>
              <a:t>The spiral model has four phases: Planning, Design, Construct and Evaluation</a:t>
            </a:r>
          </a:p>
        </p:txBody>
      </p:sp>
    </p:spTree>
    <p:extLst>
      <p:ext uri="{BB962C8B-B14F-4D97-AF65-F5344CB8AC3E}">
        <p14:creationId xmlns:p14="http://schemas.microsoft.com/office/powerpoint/2010/main" val="2185351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When to use Spiral Model?</a:t>
            </a:r>
            <a:br>
              <a:rPr lang="en-US" dirty="0"/>
            </a:br>
            <a:endParaRPr lang="en-US" dirty="0"/>
          </a:p>
        </p:txBody>
      </p:sp>
      <p:sp>
        <p:nvSpPr>
          <p:cNvPr id="3" name="Content Placeholder 2"/>
          <p:cNvSpPr>
            <a:spLocks noGrp="1"/>
          </p:cNvSpPr>
          <p:nvPr>
            <p:ph idx="1"/>
          </p:nvPr>
        </p:nvSpPr>
        <p:spPr/>
        <p:txBody>
          <a:bodyPr/>
          <a:lstStyle/>
          <a:p>
            <a:r>
              <a:rPr lang="en-US" dirty="0"/>
              <a:t>When deliverance is required to be frequent.</a:t>
            </a:r>
          </a:p>
          <a:p>
            <a:r>
              <a:rPr lang="en-US" dirty="0"/>
              <a:t>When the project is large</a:t>
            </a:r>
          </a:p>
          <a:p>
            <a:r>
              <a:rPr lang="en-US" dirty="0"/>
              <a:t>When requirements are unclear and complex</a:t>
            </a:r>
          </a:p>
          <a:p>
            <a:r>
              <a:rPr lang="en-US" dirty="0"/>
              <a:t>When changes may require at any time</a:t>
            </a:r>
          </a:p>
          <a:p>
            <a:r>
              <a:rPr lang="en-US" dirty="0"/>
              <a:t>Large and high budget projects</a:t>
            </a:r>
          </a:p>
          <a:p>
            <a:endParaRPr lang="en-US" dirty="0"/>
          </a:p>
        </p:txBody>
      </p:sp>
    </p:spTree>
    <p:extLst>
      <p:ext uri="{BB962C8B-B14F-4D97-AF65-F5344CB8AC3E}">
        <p14:creationId xmlns:p14="http://schemas.microsoft.com/office/powerpoint/2010/main" val="3279648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Advantages</a:t>
            </a:r>
            <a:br>
              <a:rPr lang="en-US" dirty="0"/>
            </a:br>
            <a:endParaRPr lang="en-US" dirty="0"/>
          </a:p>
        </p:txBody>
      </p:sp>
      <p:sp>
        <p:nvSpPr>
          <p:cNvPr id="3" name="Content Placeholder 2"/>
          <p:cNvSpPr>
            <a:spLocks noGrp="1"/>
          </p:cNvSpPr>
          <p:nvPr>
            <p:ph idx="1"/>
          </p:nvPr>
        </p:nvSpPr>
        <p:spPr/>
        <p:txBody>
          <a:bodyPr/>
          <a:lstStyle/>
          <a:p>
            <a:r>
              <a:rPr lang="en-US" dirty="0"/>
              <a:t>High amount of risk analysis</a:t>
            </a:r>
          </a:p>
          <a:p>
            <a:r>
              <a:rPr lang="en-US" dirty="0"/>
              <a:t>Useful for large and mission-critical projects.</a:t>
            </a:r>
          </a:p>
          <a:p>
            <a:endParaRPr lang="en-US" dirty="0"/>
          </a:p>
        </p:txBody>
      </p:sp>
    </p:spTree>
    <p:extLst>
      <p:ext uri="{BB962C8B-B14F-4D97-AF65-F5344CB8AC3E}">
        <p14:creationId xmlns:p14="http://schemas.microsoft.com/office/powerpoint/2010/main" val="4038793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Disadvantages</a:t>
            </a:r>
            <a:br>
              <a:rPr lang="en-US" dirty="0"/>
            </a:br>
            <a:endParaRPr lang="en-US" dirty="0"/>
          </a:p>
        </p:txBody>
      </p:sp>
      <p:sp>
        <p:nvSpPr>
          <p:cNvPr id="3" name="Content Placeholder 2"/>
          <p:cNvSpPr>
            <a:spLocks noGrp="1"/>
          </p:cNvSpPr>
          <p:nvPr>
            <p:ph idx="1"/>
          </p:nvPr>
        </p:nvSpPr>
        <p:spPr/>
        <p:txBody>
          <a:bodyPr/>
          <a:lstStyle/>
          <a:p>
            <a:r>
              <a:rPr lang="en-US" dirty="0"/>
              <a:t>Can be a costly model to use.</a:t>
            </a:r>
          </a:p>
          <a:p>
            <a:r>
              <a:rPr lang="en-US" dirty="0"/>
              <a:t>Risk analysis needed highly particular expertise</a:t>
            </a:r>
          </a:p>
          <a:p>
            <a:r>
              <a:rPr lang="en-US" dirty="0"/>
              <a:t>Doesn't work well for smaller projects.</a:t>
            </a:r>
          </a:p>
          <a:p>
            <a:endParaRPr lang="en-US" dirty="0"/>
          </a:p>
        </p:txBody>
      </p:sp>
    </p:spTree>
    <p:extLst>
      <p:ext uri="{BB962C8B-B14F-4D97-AF65-F5344CB8AC3E}">
        <p14:creationId xmlns:p14="http://schemas.microsoft.com/office/powerpoint/2010/main" val="3648370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C26721-005A-CA40-D86F-A7A4571AD949}"/>
              </a:ext>
            </a:extLst>
          </p:cNvPr>
          <p:cNvPicPr>
            <a:picLocks noChangeAspect="1"/>
          </p:cNvPicPr>
          <p:nvPr/>
        </p:nvPicPr>
        <p:blipFill rotWithShape="1">
          <a:blip r:embed="rId2"/>
          <a:srcRect l="14141" t="19583" r="51327" b="34306"/>
          <a:stretch/>
        </p:blipFill>
        <p:spPr>
          <a:xfrm>
            <a:off x="561975" y="704849"/>
            <a:ext cx="9086850" cy="5448301"/>
          </a:xfrm>
          <a:prstGeom prst="rect">
            <a:avLst/>
          </a:prstGeom>
        </p:spPr>
      </p:pic>
    </p:spTree>
    <p:extLst>
      <p:ext uri="{BB962C8B-B14F-4D97-AF65-F5344CB8AC3E}">
        <p14:creationId xmlns:p14="http://schemas.microsoft.com/office/powerpoint/2010/main" val="1213307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 model</a:t>
            </a:r>
          </a:p>
        </p:txBody>
      </p:sp>
      <p:sp>
        <p:nvSpPr>
          <p:cNvPr id="3" name="Content Placeholder 2"/>
          <p:cNvSpPr>
            <a:spLocks noGrp="1"/>
          </p:cNvSpPr>
          <p:nvPr>
            <p:ph idx="1"/>
          </p:nvPr>
        </p:nvSpPr>
        <p:spPr/>
        <p:txBody>
          <a:bodyPr/>
          <a:lstStyle/>
          <a:p>
            <a:r>
              <a:rPr lang="en-US" dirty="0"/>
              <a:t>The prototype model requires that before carrying out the development of actual software, a working prototype of the system should be built.</a:t>
            </a:r>
          </a:p>
          <a:p>
            <a:r>
              <a:rPr lang="en-US" dirty="0"/>
              <a:t>A prototype is a toy implementation of the system.</a:t>
            </a:r>
          </a:p>
          <a:p>
            <a:r>
              <a:rPr lang="en-US" dirty="0"/>
              <a:t>This model works best in scenarios where not all of the project requirements are known in detail ahead of time.</a:t>
            </a:r>
          </a:p>
          <a:p>
            <a:r>
              <a:rPr lang="en-US" dirty="0"/>
              <a:t>It is an iterative, trial-and-error process that takes place between the developers and the users.</a:t>
            </a:r>
          </a:p>
        </p:txBody>
      </p:sp>
    </p:spTree>
    <p:extLst>
      <p:ext uri="{BB962C8B-B14F-4D97-AF65-F5344CB8AC3E}">
        <p14:creationId xmlns:p14="http://schemas.microsoft.com/office/powerpoint/2010/main" val="560067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304" t="15447" r="42136" b="6339"/>
          <a:stretch/>
        </p:blipFill>
        <p:spPr>
          <a:xfrm>
            <a:off x="927461" y="404947"/>
            <a:ext cx="7445829" cy="6139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8739051" y="1227909"/>
            <a:ext cx="2860765" cy="2862322"/>
          </a:xfrm>
          <a:prstGeom prst="rect">
            <a:avLst/>
          </a:prstGeom>
          <a:noFill/>
        </p:spPr>
        <p:txBody>
          <a:bodyPr wrap="square" rtlCol="0">
            <a:spAutoFit/>
          </a:bodyPr>
          <a:lstStyle/>
          <a:p>
            <a:r>
              <a:rPr lang="en-US" dirty="0"/>
              <a:t>Steps of Prototype Model:</a:t>
            </a:r>
          </a:p>
          <a:p>
            <a:pPr marL="342900" indent="-342900">
              <a:buFont typeface="+mj-lt"/>
              <a:buAutoNum type="arabicPeriod"/>
            </a:pPr>
            <a:r>
              <a:rPr lang="en-US" dirty="0"/>
              <a:t>Requirement Gathering and Analyst</a:t>
            </a:r>
          </a:p>
          <a:p>
            <a:pPr marL="342900" indent="-342900">
              <a:buFont typeface="+mj-lt"/>
              <a:buAutoNum type="arabicPeriod"/>
            </a:pPr>
            <a:r>
              <a:rPr lang="en-US" dirty="0"/>
              <a:t>Quick Decision</a:t>
            </a:r>
          </a:p>
          <a:p>
            <a:pPr marL="342900" indent="-342900">
              <a:buFont typeface="+mj-lt"/>
              <a:buAutoNum type="arabicPeriod"/>
            </a:pPr>
            <a:r>
              <a:rPr lang="en-US" dirty="0"/>
              <a:t>Build a Prototype</a:t>
            </a:r>
          </a:p>
          <a:p>
            <a:pPr marL="342900" indent="-342900">
              <a:buFont typeface="+mj-lt"/>
              <a:buAutoNum type="arabicPeriod"/>
            </a:pPr>
            <a:r>
              <a:rPr lang="en-US" dirty="0"/>
              <a:t>Assessment or User Evaluation</a:t>
            </a:r>
          </a:p>
          <a:p>
            <a:pPr marL="342900" indent="-342900">
              <a:buFont typeface="+mj-lt"/>
              <a:buAutoNum type="arabicPeriod"/>
            </a:pPr>
            <a:r>
              <a:rPr lang="en-US" dirty="0"/>
              <a:t>Prototype Refinement</a:t>
            </a:r>
          </a:p>
          <a:p>
            <a:pPr marL="342900" indent="-342900">
              <a:buFont typeface="+mj-lt"/>
              <a:buAutoNum type="arabicPeriod"/>
            </a:pPr>
            <a:r>
              <a:rPr lang="en-US" dirty="0"/>
              <a:t>Engineer Product</a:t>
            </a:r>
          </a:p>
          <a:p>
            <a:endParaRPr lang="en-US" dirty="0"/>
          </a:p>
        </p:txBody>
      </p:sp>
    </p:spTree>
    <p:extLst>
      <p:ext uri="{BB962C8B-B14F-4D97-AF65-F5344CB8AC3E}">
        <p14:creationId xmlns:p14="http://schemas.microsoft.com/office/powerpoint/2010/main" val="2299868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Prototype Model</a:t>
            </a:r>
          </a:p>
        </p:txBody>
      </p:sp>
      <p:sp>
        <p:nvSpPr>
          <p:cNvPr id="3" name="Content Placeholder 2"/>
          <p:cNvSpPr>
            <a:spLocks noGrp="1"/>
          </p:cNvSpPr>
          <p:nvPr>
            <p:ph idx="1"/>
          </p:nvPr>
        </p:nvSpPr>
        <p:spPr/>
        <p:txBody>
          <a:bodyPr>
            <a:normAutofit/>
          </a:bodyPr>
          <a:lstStyle/>
          <a:p>
            <a:r>
              <a:rPr lang="en-US" dirty="0"/>
              <a:t>The customers get to see the partial product early in the life cycle. This ensures a greater level of customer satisfaction and comfort. </a:t>
            </a:r>
          </a:p>
          <a:p>
            <a:pPr marL="0" indent="0">
              <a:buNone/>
            </a:pPr>
            <a:r>
              <a:rPr lang="en-US" dirty="0"/>
              <a:t>• New requirements can be easily accommodated as there is scope for refinement. </a:t>
            </a:r>
          </a:p>
          <a:p>
            <a:pPr marL="0" indent="0">
              <a:buNone/>
            </a:pPr>
            <a:r>
              <a:rPr lang="en-US" dirty="0"/>
              <a:t>• Missing functionalities can be easily figured out.</a:t>
            </a:r>
          </a:p>
          <a:p>
            <a:pPr marL="0" indent="0">
              <a:buNone/>
            </a:pPr>
            <a:r>
              <a:rPr lang="en-US" dirty="0"/>
              <a:t> • Errors can be detected much earlier thereby saving a lot of effort and cost, besides enhancing the quality of the software. </a:t>
            </a:r>
          </a:p>
          <a:p>
            <a:pPr marL="0" indent="0">
              <a:buNone/>
            </a:pPr>
            <a:r>
              <a:rPr lang="en-US" dirty="0"/>
              <a:t>• The developed prototype can be reused by the developer for more complicated projects in the future. </a:t>
            </a:r>
          </a:p>
          <a:p>
            <a:pPr marL="0" indent="0">
              <a:buNone/>
            </a:pPr>
            <a:r>
              <a:rPr lang="en-US" dirty="0"/>
              <a:t>• Flexibility in design.</a:t>
            </a:r>
          </a:p>
        </p:txBody>
      </p:sp>
    </p:spTree>
    <p:extLst>
      <p:ext uri="{BB962C8B-B14F-4D97-AF65-F5344CB8AC3E}">
        <p14:creationId xmlns:p14="http://schemas.microsoft.com/office/powerpoint/2010/main" val="35965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 –</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 There may be too much variation in requirements each time the prototype is evaluated by the customer. </a:t>
            </a:r>
          </a:p>
          <a:p>
            <a:pPr marL="0" indent="0">
              <a:buNone/>
            </a:pPr>
            <a:r>
              <a:rPr lang="en-US" dirty="0"/>
              <a:t>• Poor Documentation due to continuously changing customer requirements. </a:t>
            </a:r>
          </a:p>
          <a:p>
            <a:pPr marL="0" indent="0">
              <a:buNone/>
            </a:pPr>
            <a:r>
              <a:rPr lang="en-US" dirty="0"/>
              <a:t>• It is very difficult for the developers to accommodate all the changes demanded by the customer. </a:t>
            </a:r>
          </a:p>
          <a:p>
            <a:pPr marL="0" indent="0">
              <a:buNone/>
            </a:pPr>
            <a:r>
              <a:rPr lang="en-US" dirty="0"/>
              <a:t>• There is uncertainty in determining the number of iterations that would be required before the prototype is finally accepted by the customer. </a:t>
            </a:r>
          </a:p>
          <a:p>
            <a:pPr marL="0" indent="0">
              <a:buNone/>
            </a:pPr>
            <a:r>
              <a:rPr lang="en-US" dirty="0"/>
              <a:t>• After seeing an early prototype, the customers sometimes demand the actual product to be delivered soon. </a:t>
            </a:r>
          </a:p>
          <a:p>
            <a:pPr marL="0" indent="0">
              <a:buNone/>
            </a:pPr>
            <a:r>
              <a:rPr lang="en-US" dirty="0"/>
              <a:t>• Developers in a hurry to build prototypes may end up with sub-optimal solutions. </a:t>
            </a:r>
          </a:p>
          <a:p>
            <a:pPr marL="0" indent="0">
              <a:buNone/>
            </a:pPr>
            <a:r>
              <a:rPr lang="en-US" dirty="0"/>
              <a:t>• The customer might lose interest in the product if he/she is not satisfied with the initial prototype.</a:t>
            </a:r>
          </a:p>
        </p:txBody>
      </p:sp>
    </p:spTree>
    <p:extLst>
      <p:ext uri="{BB962C8B-B14F-4D97-AF65-F5344CB8AC3E}">
        <p14:creationId xmlns:p14="http://schemas.microsoft.com/office/powerpoint/2010/main" val="1469358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porotype model</a:t>
            </a:r>
          </a:p>
        </p:txBody>
      </p:sp>
      <p:sp>
        <p:nvSpPr>
          <p:cNvPr id="3" name="Content Placeholder 2"/>
          <p:cNvSpPr>
            <a:spLocks noGrp="1"/>
          </p:cNvSpPr>
          <p:nvPr>
            <p:ph idx="1"/>
          </p:nvPr>
        </p:nvSpPr>
        <p:spPr/>
        <p:txBody>
          <a:bodyPr>
            <a:normAutofit/>
          </a:bodyPr>
          <a:lstStyle/>
          <a:p>
            <a:r>
              <a:rPr lang="en-US" dirty="0"/>
              <a:t>This model is used when the customers do not know the exact project requirements beforehand. </a:t>
            </a:r>
          </a:p>
          <a:p>
            <a:r>
              <a:rPr lang="en-US" dirty="0"/>
              <a:t>When the developers are new to the domain.</a:t>
            </a:r>
          </a:p>
          <a:p>
            <a:r>
              <a:rPr lang="en-US" dirty="0"/>
              <a:t>In this model, a prototype of the end product is first developed, tested and refined as per customer feedback repeatedly till a final acceptable prototype is achieved which forms the basis for developing the final product.</a:t>
            </a:r>
          </a:p>
          <a:p>
            <a:endParaRPr lang="en-US" dirty="0"/>
          </a:p>
        </p:txBody>
      </p:sp>
    </p:spTree>
    <p:extLst>
      <p:ext uri="{BB962C8B-B14F-4D97-AF65-F5344CB8AC3E}">
        <p14:creationId xmlns:p14="http://schemas.microsoft.com/office/powerpoint/2010/main" val="4287077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188589"/>
            <a:ext cx="10972800" cy="725142"/>
          </a:xfrm>
        </p:spPr>
        <p:txBody>
          <a:bodyPr>
            <a:normAutofit fontScale="90000"/>
          </a:bodyPr>
          <a:lstStyle/>
          <a:p>
            <a:r>
              <a:rPr lang="en-US" b="1" dirty="0"/>
              <a:t>Types of Prototyping Models</a:t>
            </a:r>
            <a:br>
              <a:rPr lang="en-US" b="1" dirty="0"/>
            </a:br>
            <a:endParaRPr lang="en-US" dirty="0"/>
          </a:p>
        </p:txBody>
      </p:sp>
      <p:sp>
        <p:nvSpPr>
          <p:cNvPr id="3" name="Content Placeholder 2"/>
          <p:cNvSpPr>
            <a:spLocks noGrp="1"/>
          </p:cNvSpPr>
          <p:nvPr>
            <p:ph idx="1"/>
          </p:nvPr>
        </p:nvSpPr>
        <p:spPr>
          <a:xfrm>
            <a:off x="661851" y="2116311"/>
            <a:ext cx="10972800" cy="4741689"/>
          </a:xfrm>
        </p:spPr>
        <p:txBody>
          <a:bodyPr/>
          <a:lstStyle/>
          <a:p>
            <a:pPr>
              <a:buFont typeface="Wingdings" panose="05000000000000000000" pitchFamily="2" charset="2"/>
              <a:buChar char="v"/>
            </a:pPr>
            <a:r>
              <a:rPr lang="en-US" dirty="0"/>
              <a:t>Four types of Prototyping models are:</a:t>
            </a:r>
          </a:p>
          <a:p>
            <a:r>
              <a:rPr lang="en-US" dirty="0"/>
              <a:t>Rapid Throwaway prototypes</a:t>
            </a:r>
          </a:p>
          <a:p>
            <a:r>
              <a:rPr lang="en-US" dirty="0"/>
              <a:t>Evolutionary prototype</a:t>
            </a:r>
          </a:p>
          <a:p>
            <a:r>
              <a:rPr lang="en-US" dirty="0"/>
              <a:t>Incremental prototype</a:t>
            </a:r>
          </a:p>
          <a:p>
            <a:r>
              <a:rPr lang="en-US" dirty="0"/>
              <a:t>Extreme prototype</a:t>
            </a:r>
          </a:p>
          <a:p>
            <a:pPr marL="0" indent="0">
              <a:buNone/>
            </a:pPr>
            <a:endParaRPr lang="en-US" dirty="0"/>
          </a:p>
        </p:txBody>
      </p:sp>
      <p:sp>
        <p:nvSpPr>
          <p:cNvPr id="2" name="Slide Number Placeholder 1"/>
          <p:cNvSpPr>
            <a:spLocks noGrp="1"/>
          </p:cNvSpPr>
          <p:nvPr>
            <p:ph type="sldNum" sz="quarter" idx="12"/>
          </p:nvPr>
        </p:nvSpPr>
        <p:spPr/>
        <p:txBody>
          <a:bodyPr/>
          <a:lstStyle/>
          <a:p>
            <a:fld id="{401CF334-2D5C-4859-84A6-CA7E6E43FAEB}" type="slidenum">
              <a:rPr lang="en-US" smtClean="0"/>
              <a:t>35</a:t>
            </a:fld>
            <a:endParaRPr lang="en-US"/>
          </a:p>
        </p:txBody>
      </p:sp>
    </p:spTree>
    <p:extLst>
      <p:ext uri="{BB962C8B-B14F-4D97-AF65-F5344CB8AC3E}">
        <p14:creationId xmlns:p14="http://schemas.microsoft.com/office/powerpoint/2010/main" val="180908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Types of model</a:t>
            </a:r>
          </a:p>
        </p:txBody>
      </p:sp>
      <p:sp>
        <p:nvSpPr>
          <p:cNvPr id="3" name="Content Placeholder 2"/>
          <p:cNvSpPr>
            <a:spLocks noGrp="1"/>
          </p:cNvSpPr>
          <p:nvPr>
            <p:ph idx="1"/>
          </p:nvPr>
        </p:nvSpPr>
        <p:spPr/>
        <p:txBody>
          <a:bodyPr>
            <a:normAutofit fontScale="70000" lnSpcReduction="20000"/>
          </a:bodyPr>
          <a:lstStyle/>
          <a:p>
            <a:r>
              <a:rPr lang="en-US" dirty="0"/>
              <a:t>Rapid Throwaway Prototype</a:t>
            </a:r>
          </a:p>
          <a:p>
            <a:r>
              <a:rPr lang="en-US" dirty="0"/>
              <a:t>Rapid throwaway is based on the preliminary requirement. It is quickly developed to show how the requirement will look visually. The customer’s feedback helps drives changes to the requirement, and the prototype is again created until the requirement is baselined.</a:t>
            </a:r>
          </a:p>
          <a:p>
            <a:endParaRPr lang="en-US" dirty="0"/>
          </a:p>
          <a:p>
            <a:r>
              <a:rPr lang="en-US" dirty="0"/>
              <a:t>In this method, a developed prototype will be discarded and will not be a part of the ultimately accepted prototype. This technique is useful for exploring ideas and getting instant feedback for customer requirements.</a:t>
            </a:r>
          </a:p>
          <a:p>
            <a:endParaRPr lang="en-US" dirty="0"/>
          </a:p>
          <a:p>
            <a:r>
              <a:rPr lang="en-US" dirty="0"/>
              <a:t>Evolutionary Prototyping</a:t>
            </a:r>
          </a:p>
          <a:p>
            <a:r>
              <a:rPr lang="en-US" dirty="0"/>
              <a:t>Here, the prototype developed is incrementally refined based on customer’s feedback until it is finally accepted. It helps you to save time as well as effort. That’s because developing a prototype from scratch for every interaction of the process can sometimes be very frustrating.</a:t>
            </a:r>
          </a:p>
          <a:p>
            <a:endParaRPr lang="en-US" dirty="0"/>
          </a:p>
          <a:p>
            <a:r>
              <a:rPr lang="en-US" dirty="0"/>
              <a:t>This model is helpful for a project which uses a new technology that is not well understood. It is also used for a complex project where every functionality must be checked once. It is helpful when the requirement is not stable or not understood clearly at the initial stage.</a:t>
            </a:r>
          </a:p>
          <a:p>
            <a:endParaRPr lang="en-US" dirty="0"/>
          </a:p>
        </p:txBody>
      </p:sp>
      <p:sp>
        <p:nvSpPr>
          <p:cNvPr id="2" name="Slide Number Placeholder 1"/>
          <p:cNvSpPr>
            <a:spLocks noGrp="1"/>
          </p:cNvSpPr>
          <p:nvPr>
            <p:ph type="sldNum" sz="quarter" idx="12"/>
          </p:nvPr>
        </p:nvSpPr>
        <p:spPr/>
        <p:txBody>
          <a:bodyPr/>
          <a:lstStyle/>
          <a:p>
            <a:fld id="{401CF334-2D5C-4859-84A6-CA7E6E43FAEB}" type="slidenum">
              <a:rPr lang="en-US" smtClean="0"/>
              <a:t>36</a:t>
            </a:fld>
            <a:endParaRPr lang="en-US"/>
          </a:p>
        </p:txBody>
      </p:sp>
    </p:spTree>
    <p:extLst>
      <p:ext uri="{BB962C8B-B14F-4D97-AF65-F5344CB8AC3E}">
        <p14:creationId xmlns:p14="http://schemas.microsoft.com/office/powerpoint/2010/main" val="412748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a:t>Incremental Prototyping</a:t>
            </a:r>
          </a:p>
          <a:p>
            <a:r>
              <a:rPr lang="en-US" dirty="0"/>
              <a:t>In incremental Prototyping, the final product is decimated into different small prototypes and developed individually. Eventually, the different prototypes are merged into a single product. This method is helpful to reduce the feedback time between the user and the application development team.</a:t>
            </a:r>
          </a:p>
          <a:p>
            <a:endParaRPr lang="en-US" dirty="0"/>
          </a:p>
          <a:p>
            <a:r>
              <a:rPr lang="en-US" dirty="0"/>
              <a:t>Extreme Prototyping:</a:t>
            </a:r>
          </a:p>
          <a:p>
            <a:r>
              <a:rPr lang="en-US" dirty="0"/>
              <a:t>Extreme prototyping method is mostly used for web development. It is consists of three sequential phases.</a:t>
            </a:r>
          </a:p>
          <a:p>
            <a:endParaRPr lang="en-US" dirty="0"/>
          </a:p>
          <a:p>
            <a:r>
              <a:rPr lang="en-US" dirty="0"/>
              <a:t>Basic prototype with all the existing page is present in the HTML format.</a:t>
            </a:r>
          </a:p>
          <a:p>
            <a:r>
              <a:rPr lang="en-US" dirty="0"/>
              <a:t>You can simulate data process using a prototype services layer.</a:t>
            </a:r>
          </a:p>
          <a:p>
            <a:r>
              <a:rPr lang="en-US" dirty="0"/>
              <a:t>The services are implemented and integrated into the final prototype.</a:t>
            </a:r>
          </a:p>
          <a:p>
            <a:endParaRPr lang="en-US" dirty="0"/>
          </a:p>
        </p:txBody>
      </p:sp>
      <p:sp>
        <p:nvSpPr>
          <p:cNvPr id="2" name="Slide Number Placeholder 1"/>
          <p:cNvSpPr>
            <a:spLocks noGrp="1"/>
          </p:cNvSpPr>
          <p:nvPr>
            <p:ph type="sldNum" sz="quarter" idx="12"/>
          </p:nvPr>
        </p:nvSpPr>
        <p:spPr/>
        <p:txBody>
          <a:bodyPr/>
          <a:lstStyle/>
          <a:p>
            <a:fld id="{401CF334-2D5C-4859-84A6-CA7E6E43FAEB}" type="slidenum">
              <a:rPr lang="en-US" smtClean="0"/>
              <a:t>37</a:t>
            </a:fld>
            <a:endParaRPr lang="en-US"/>
          </a:p>
        </p:txBody>
      </p:sp>
    </p:spTree>
    <p:extLst>
      <p:ext uri="{BB962C8B-B14F-4D97-AF65-F5344CB8AC3E}">
        <p14:creationId xmlns:p14="http://schemas.microsoft.com/office/powerpoint/2010/main" val="135237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 MODEL</a:t>
            </a:r>
          </a:p>
        </p:txBody>
      </p:sp>
      <p:sp>
        <p:nvSpPr>
          <p:cNvPr id="3" name="Content Placeholder 2"/>
          <p:cNvSpPr>
            <a:spLocks noGrp="1"/>
          </p:cNvSpPr>
          <p:nvPr>
            <p:ph idx="1"/>
          </p:nvPr>
        </p:nvSpPr>
        <p:spPr/>
        <p:txBody>
          <a:bodyPr/>
          <a:lstStyle/>
          <a:p>
            <a:r>
              <a:rPr lang="en-US" dirty="0"/>
              <a:t>The </a:t>
            </a:r>
            <a:r>
              <a:rPr lang="en-US" b="1" dirty="0"/>
              <a:t>RAD (Rapid Application Development)</a:t>
            </a:r>
            <a:r>
              <a:rPr lang="en-US" dirty="0"/>
              <a:t> model is based on prototyping and iterative development with no specific planning involved. </a:t>
            </a:r>
          </a:p>
          <a:p>
            <a:r>
              <a:rPr lang="en-US" dirty="0"/>
              <a:t>The process of writing the software itself involves the planning required for developing the product.</a:t>
            </a:r>
          </a:p>
        </p:txBody>
      </p:sp>
    </p:spTree>
    <p:extLst>
      <p:ext uri="{BB962C8B-B14F-4D97-AF65-F5344CB8AC3E}">
        <p14:creationId xmlns:p14="http://schemas.microsoft.com/office/powerpoint/2010/main" val="2352345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810" t="29911" r="29887" b="38482"/>
          <a:stretch/>
        </p:blipFill>
        <p:spPr>
          <a:xfrm>
            <a:off x="640081" y="901337"/>
            <a:ext cx="10959736" cy="45458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00664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8929E9-57F1-5A43-B17B-B981C40E6EE9}"/>
              </a:ext>
            </a:extLst>
          </p:cNvPr>
          <p:cNvPicPr>
            <a:picLocks noChangeAspect="1"/>
          </p:cNvPicPr>
          <p:nvPr/>
        </p:nvPicPr>
        <p:blipFill rotWithShape="1">
          <a:blip r:embed="rId2"/>
          <a:srcRect l="16893" t="18641" r="44952" b="29579"/>
          <a:stretch/>
        </p:blipFill>
        <p:spPr>
          <a:xfrm>
            <a:off x="878889" y="568170"/>
            <a:ext cx="8602463" cy="5734975"/>
          </a:xfrm>
          <a:prstGeom prst="rect">
            <a:avLst/>
          </a:prstGeom>
        </p:spPr>
      </p:pic>
    </p:spTree>
    <p:extLst>
      <p:ext uri="{BB962C8B-B14F-4D97-AF65-F5344CB8AC3E}">
        <p14:creationId xmlns:p14="http://schemas.microsoft.com/office/powerpoint/2010/main" val="1936772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Advantage of RAD Model</a:t>
            </a:r>
            <a:br>
              <a:rPr lang="en-US" dirty="0"/>
            </a:br>
            <a:endParaRPr lang="en-US" dirty="0"/>
          </a:p>
        </p:txBody>
      </p:sp>
      <p:sp>
        <p:nvSpPr>
          <p:cNvPr id="3" name="Content Placeholder 2"/>
          <p:cNvSpPr>
            <a:spLocks noGrp="1"/>
          </p:cNvSpPr>
          <p:nvPr>
            <p:ph idx="1"/>
          </p:nvPr>
        </p:nvSpPr>
        <p:spPr/>
        <p:txBody>
          <a:bodyPr/>
          <a:lstStyle/>
          <a:p>
            <a:r>
              <a:rPr lang="en-US" dirty="0"/>
              <a:t>This model is flexible for change.</a:t>
            </a:r>
          </a:p>
          <a:p>
            <a:r>
              <a:rPr lang="en-US" dirty="0"/>
              <a:t>In this model, changes are adoptable.</a:t>
            </a:r>
          </a:p>
          <a:p>
            <a:r>
              <a:rPr lang="en-US" dirty="0"/>
              <a:t>Each phase in RAD brings highest priority functionality to the customer.</a:t>
            </a:r>
          </a:p>
          <a:p>
            <a:r>
              <a:rPr lang="en-US" dirty="0"/>
              <a:t>It reduced development time.</a:t>
            </a:r>
          </a:p>
          <a:p>
            <a:r>
              <a:rPr lang="en-US" dirty="0"/>
              <a:t>It increases the reusability of features.</a:t>
            </a:r>
          </a:p>
          <a:p>
            <a:endParaRPr lang="en-US" dirty="0"/>
          </a:p>
        </p:txBody>
      </p:sp>
    </p:spTree>
    <p:extLst>
      <p:ext uri="{BB962C8B-B14F-4D97-AF65-F5344CB8AC3E}">
        <p14:creationId xmlns:p14="http://schemas.microsoft.com/office/powerpoint/2010/main" val="3913061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Disadvantage of RAD Model</a:t>
            </a:r>
            <a:br>
              <a:rPr lang="en-US" dirty="0"/>
            </a:br>
            <a:endParaRPr lang="en-US" dirty="0"/>
          </a:p>
        </p:txBody>
      </p:sp>
      <p:sp>
        <p:nvSpPr>
          <p:cNvPr id="3" name="Content Placeholder 2"/>
          <p:cNvSpPr>
            <a:spLocks noGrp="1"/>
          </p:cNvSpPr>
          <p:nvPr>
            <p:ph idx="1"/>
          </p:nvPr>
        </p:nvSpPr>
        <p:spPr/>
        <p:txBody>
          <a:bodyPr/>
          <a:lstStyle/>
          <a:p>
            <a:r>
              <a:rPr lang="en-US" dirty="0"/>
              <a:t>It required highly skilled designers.</a:t>
            </a:r>
          </a:p>
          <a:p>
            <a:r>
              <a:rPr lang="en-US" dirty="0"/>
              <a:t>All application is not compatible with RAD.</a:t>
            </a:r>
          </a:p>
          <a:p>
            <a:r>
              <a:rPr lang="en-US" dirty="0"/>
              <a:t>For smaller projects, we cannot use the RAD model.</a:t>
            </a:r>
          </a:p>
          <a:p>
            <a:r>
              <a:rPr lang="en-US" dirty="0"/>
              <a:t>On the high technical risk, it's not suitable.</a:t>
            </a:r>
          </a:p>
          <a:p>
            <a:r>
              <a:rPr lang="en-US" dirty="0"/>
              <a:t>Required user involvement.</a:t>
            </a:r>
          </a:p>
          <a:p>
            <a:pPr marL="0" indent="0">
              <a:buNone/>
            </a:pPr>
            <a:endParaRPr lang="en-US" dirty="0"/>
          </a:p>
        </p:txBody>
      </p:sp>
    </p:spTree>
    <p:extLst>
      <p:ext uri="{BB962C8B-B14F-4D97-AF65-F5344CB8AC3E}">
        <p14:creationId xmlns:p14="http://schemas.microsoft.com/office/powerpoint/2010/main" val="1523668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When to use RAD Model?</a:t>
            </a:r>
            <a:br>
              <a:rPr lang="en-US" dirty="0"/>
            </a:br>
            <a:endParaRPr lang="en-US" dirty="0"/>
          </a:p>
        </p:txBody>
      </p:sp>
      <p:sp>
        <p:nvSpPr>
          <p:cNvPr id="3" name="Content Placeholder 2"/>
          <p:cNvSpPr>
            <a:spLocks noGrp="1"/>
          </p:cNvSpPr>
          <p:nvPr>
            <p:ph idx="1"/>
          </p:nvPr>
        </p:nvSpPr>
        <p:spPr/>
        <p:txBody>
          <a:bodyPr>
            <a:normAutofit/>
          </a:bodyPr>
          <a:lstStyle/>
          <a:p>
            <a:r>
              <a:rPr lang="en-US" dirty="0"/>
              <a:t>When the system should need to create the project that modularizes in a short span time (2-3 months).</a:t>
            </a:r>
          </a:p>
          <a:p>
            <a:r>
              <a:rPr lang="en-US" dirty="0"/>
              <a:t>When the requirements are well-known.</a:t>
            </a:r>
          </a:p>
          <a:p>
            <a:r>
              <a:rPr lang="en-US" dirty="0"/>
              <a:t>When the technical risk is limited.</a:t>
            </a:r>
          </a:p>
          <a:p>
            <a:r>
              <a:rPr lang="en-US" dirty="0"/>
              <a:t>When there's a necessity to make a system, which modularized in 2-3 months of period.</a:t>
            </a:r>
          </a:p>
          <a:p>
            <a:r>
              <a:rPr lang="en-US" dirty="0"/>
              <a:t>It should be used only if the budget allows the use of automatic code generating tools.</a:t>
            </a:r>
          </a:p>
          <a:p>
            <a:endParaRPr lang="en-US" dirty="0"/>
          </a:p>
        </p:txBody>
      </p:sp>
    </p:spTree>
    <p:extLst>
      <p:ext uri="{BB962C8B-B14F-4D97-AF65-F5344CB8AC3E}">
        <p14:creationId xmlns:p14="http://schemas.microsoft.com/office/powerpoint/2010/main" val="524652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rtl="0">
              <a:lnSpc>
                <a:spcPct val="90000"/>
              </a:lnSpc>
              <a:spcBef>
                <a:spcPct val="0"/>
              </a:spcBef>
            </a:pPr>
            <a:r>
              <a:rPr lang="en-US" sz="3200" dirty="0"/>
              <a:t>Component-based Development Model </a:t>
            </a:r>
            <a:br>
              <a:rPr lang="en-US" dirty="0"/>
            </a:br>
            <a:endParaRPr lang="en-US" dirty="0"/>
          </a:p>
        </p:txBody>
      </p:sp>
      <p:sp>
        <p:nvSpPr>
          <p:cNvPr id="3" name="Content Placeholder 2"/>
          <p:cNvSpPr>
            <a:spLocks noGrp="1"/>
          </p:cNvSpPr>
          <p:nvPr>
            <p:ph idx="1"/>
          </p:nvPr>
        </p:nvSpPr>
        <p:spPr/>
        <p:txBody>
          <a:bodyPr/>
          <a:lstStyle/>
          <a:p>
            <a:r>
              <a:rPr lang="en-US" dirty="0"/>
              <a:t>Component Based Development (CBD) relies on creating “components” - a defined set of design elements and functionalities - and then putting them together to develop a complete page or site or application. </a:t>
            </a:r>
          </a:p>
        </p:txBody>
      </p:sp>
    </p:spTree>
    <p:extLst>
      <p:ext uri="{BB962C8B-B14F-4D97-AF65-F5344CB8AC3E}">
        <p14:creationId xmlns:p14="http://schemas.microsoft.com/office/powerpoint/2010/main" val="1245430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Component-based Development Model</a:t>
            </a:r>
          </a:p>
        </p:txBody>
      </p:sp>
      <p:sp>
        <p:nvSpPr>
          <p:cNvPr id="3" name="Content Placeholder 2"/>
          <p:cNvSpPr>
            <a:spLocks noGrp="1"/>
          </p:cNvSpPr>
          <p:nvPr>
            <p:ph idx="1"/>
          </p:nvPr>
        </p:nvSpPr>
        <p:spPr/>
        <p:txBody>
          <a:bodyPr>
            <a:normAutofit/>
          </a:bodyPr>
          <a:lstStyle/>
          <a:p>
            <a:r>
              <a:rPr lang="en-US" b="1" dirty="0"/>
              <a:t>Define the components:</a:t>
            </a:r>
            <a:r>
              <a:rPr lang="en-US" dirty="0"/>
              <a:t> What each component looks like and how it functions. So elements like a button, a social share widget, a video, a text box are all components that are designed and developed to function in a particular manner.</a:t>
            </a:r>
          </a:p>
          <a:p>
            <a:r>
              <a:rPr lang="en-US" b="1" dirty="0"/>
              <a:t>Design the interactions:</a:t>
            </a:r>
            <a:r>
              <a:rPr lang="en-US" dirty="0"/>
              <a:t> Define how components interact with each other. This ensures that there is a predictable outcome, every time we put certain components together. </a:t>
            </a:r>
          </a:p>
          <a:p>
            <a:r>
              <a:rPr lang="en-US" b="1" dirty="0"/>
              <a:t>Develop the system:</a:t>
            </a:r>
            <a:r>
              <a:rPr lang="en-US" dirty="0"/>
              <a:t> Once components and their interactions are in place, development becomes just a matter of putting components together to create the systems we want. </a:t>
            </a:r>
          </a:p>
          <a:p>
            <a:endParaRPr lang="en-US" dirty="0"/>
          </a:p>
        </p:txBody>
      </p:sp>
    </p:spTree>
    <p:extLst>
      <p:ext uri="{BB962C8B-B14F-4D97-AF65-F5344CB8AC3E}">
        <p14:creationId xmlns:p14="http://schemas.microsoft.com/office/powerpoint/2010/main" val="3614065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601" t="17767" r="17739" b="24196"/>
          <a:stretch/>
        </p:blipFill>
        <p:spPr>
          <a:xfrm>
            <a:off x="326572" y="248195"/>
            <a:ext cx="8765178" cy="57476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9431383" y="2338251"/>
            <a:ext cx="1724297" cy="2103120"/>
          </a:xfrm>
          <a:prstGeom prst="rect">
            <a:avLst/>
          </a:prstGeom>
          <a:noFill/>
        </p:spPr>
        <p:txBody>
          <a:bodyPr wrap="square" rtlCol="0">
            <a:spAutoFit/>
          </a:bodyPr>
          <a:lstStyle/>
          <a:p>
            <a:r>
              <a:rPr lang="en-US" dirty="0"/>
              <a:t>This is just a small example of how we reused components across different sites.</a:t>
            </a:r>
          </a:p>
        </p:txBody>
      </p:sp>
    </p:spTree>
    <p:extLst>
      <p:ext uri="{BB962C8B-B14F-4D97-AF65-F5344CB8AC3E}">
        <p14:creationId xmlns:p14="http://schemas.microsoft.com/office/powerpoint/2010/main" val="1219352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methodology</a:t>
            </a:r>
          </a:p>
        </p:txBody>
      </p:sp>
      <p:sp>
        <p:nvSpPr>
          <p:cNvPr id="3" name="Content Placeholder 2"/>
          <p:cNvSpPr>
            <a:spLocks noGrp="1"/>
          </p:cNvSpPr>
          <p:nvPr>
            <p:ph idx="1"/>
          </p:nvPr>
        </p:nvSpPr>
        <p:spPr/>
        <p:txBody>
          <a:bodyPr/>
          <a:lstStyle/>
          <a:p>
            <a:r>
              <a:rPr lang="en-US" dirty="0"/>
              <a:t>Agile is an approach to software development that seeks the continuous delivery of working software created in rapid iterations. </a:t>
            </a:r>
          </a:p>
        </p:txBody>
      </p:sp>
      <p:pic>
        <p:nvPicPr>
          <p:cNvPr id="4" name="Picture 3"/>
          <p:cNvPicPr>
            <a:picLocks noChangeAspect="1"/>
          </p:cNvPicPr>
          <p:nvPr/>
        </p:nvPicPr>
        <p:blipFill rotWithShape="1">
          <a:blip r:embed="rId2"/>
          <a:srcRect l="11481" t="35089" r="43140" b="36518"/>
          <a:stretch/>
        </p:blipFill>
        <p:spPr>
          <a:xfrm>
            <a:off x="526870" y="2962795"/>
            <a:ext cx="5904412" cy="32141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3"/>
          <a:srcRect l="11180" t="36875" r="52275" b="36339"/>
          <a:stretch/>
        </p:blipFill>
        <p:spPr>
          <a:xfrm>
            <a:off x="6095999" y="2962796"/>
            <a:ext cx="5569131" cy="32141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07159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Extreme Programming (XP)</a:t>
            </a:r>
            <a:br>
              <a:rPr lang="en-US" dirty="0"/>
            </a:br>
            <a:endParaRPr lang="en-US" dirty="0"/>
          </a:p>
        </p:txBody>
      </p:sp>
      <p:sp>
        <p:nvSpPr>
          <p:cNvPr id="3" name="Content Placeholder 2"/>
          <p:cNvSpPr>
            <a:spLocks noGrp="1"/>
          </p:cNvSpPr>
          <p:nvPr>
            <p:ph idx="1"/>
          </p:nvPr>
        </p:nvSpPr>
        <p:spPr/>
        <p:txBody>
          <a:bodyPr/>
          <a:lstStyle/>
          <a:p>
            <a:r>
              <a:rPr lang="en-US" dirty="0"/>
              <a:t>XP is the most specific Agile framework for software development practices. It aims to not only produce high-quality software but to make the entire process easier on the development team itself.</a:t>
            </a:r>
          </a:p>
          <a:p>
            <a:r>
              <a:rPr lang="en-US" dirty="0"/>
              <a:t> XP values communication, feedback, simplicity, courage, and respect. </a:t>
            </a:r>
          </a:p>
        </p:txBody>
      </p:sp>
    </p:spTree>
    <p:extLst>
      <p:ext uri="{BB962C8B-B14F-4D97-AF65-F5344CB8AC3E}">
        <p14:creationId xmlns:p14="http://schemas.microsoft.com/office/powerpoint/2010/main" val="13603615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It’s best applied when</a:t>
            </a:r>
            <a:br>
              <a:rPr lang="en-US" dirty="0"/>
            </a:br>
            <a:endParaRPr lang="en-US" dirty="0"/>
          </a:p>
        </p:txBody>
      </p:sp>
      <p:sp>
        <p:nvSpPr>
          <p:cNvPr id="3" name="Content Placeholder 2"/>
          <p:cNvSpPr>
            <a:spLocks noGrp="1"/>
          </p:cNvSpPr>
          <p:nvPr>
            <p:ph idx="1"/>
          </p:nvPr>
        </p:nvSpPr>
        <p:spPr/>
        <p:txBody>
          <a:bodyPr/>
          <a:lstStyle/>
          <a:p>
            <a:r>
              <a:rPr lang="en-US" dirty="0"/>
              <a:t>There are constantly changing requirements</a:t>
            </a:r>
          </a:p>
          <a:p>
            <a:r>
              <a:rPr lang="en-US" dirty="0"/>
              <a:t>Teams have tight deadlines</a:t>
            </a:r>
          </a:p>
          <a:p>
            <a:r>
              <a:rPr lang="en-US" dirty="0"/>
              <a:t>Stakeholders want to reduce risk under deadlines</a:t>
            </a:r>
          </a:p>
          <a:p>
            <a:r>
              <a:rPr lang="en-US" dirty="0"/>
              <a:t>Teams can automate unit and functional tests</a:t>
            </a:r>
          </a:p>
          <a:p>
            <a:endParaRPr lang="en-US" dirty="0"/>
          </a:p>
        </p:txBody>
      </p:sp>
    </p:spTree>
    <p:extLst>
      <p:ext uri="{BB962C8B-B14F-4D97-AF65-F5344CB8AC3E}">
        <p14:creationId xmlns:p14="http://schemas.microsoft.com/office/powerpoint/2010/main" val="3201162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5764" y="295836"/>
            <a:ext cx="10260105" cy="6656294"/>
          </a:xfrm>
          <a:prstGeom prst="rect">
            <a:avLst/>
          </a:prstGeom>
        </p:spPr>
      </p:pic>
    </p:spTree>
    <p:extLst>
      <p:ext uri="{BB962C8B-B14F-4D97-AF65-F5344CB8AC3E}">
        <p14:creationId xmlns:p14="http://schemas.microsoft.com/office/powerpoint/2010/main" val="148592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CF8B9F-203C-3103-6CC7-BBCAB170FCA8}"/>
              </a:ext>
            </a:extLst>
          </p:cNvPr>
          <p:cNvPicPr>
            <a:picLocks noChangeAspect="1"/>
          </p:cNvPicPr>
          <p:nvPr/>
        </p:nvPicPr>
        <p:blipFill rotWithShape="1">
          <a:blip r:embed="rId2"/>
          <a:srcRect l="16020" t="16182" r="46117" b="44854"/>
          <a:stretch/>
        </p:blipFill>
        <p:spPr>
          <a:xfrm>
            <a:off x="1233995" y="1233995"/>
            <a:ext cx="8229601" cy="4687411"/>
          </a:xfrm>
          <a:prstGeom prst="rect">
            <a:avLst/>
          </a:prstGeom>
        </p:spPr>
      </p:pic>
    </p:spTree>
    <p:extLst>
      <p:ext uri="{BB962C8B-B14F-4D97-AF65-F5344CB8AC3E}">
        <p14:creationId xmlns:p14="http://schemas.microsoft.com/office/powerpoint/2010/main" val="2460340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arison of Different Agile Methodologies: Pros and Cons – JadeALM"/>
          <p:cNvPicPr>
            <a:picLocks noChangeAspect="1" noChangeArrowheads="1"/>
          </p:cNvPicPr>
          <p:nvPr/>
        </p:nvPicPr>
        <p:blipFill rotWithShape="1">
          <a:blip r:embed="rId2">
            <a:extLst>
              <a:ext uri="{28A0092B-C50C-407E-A947-70E740481C1C}">
                <a14:useLocalDpi xmlns:a14="http://schemas.microsoft.com/office/drawing/2010/main" val="0"/>
              </a:ext>
            </a:extLst>
          </a:blip>
          <a:srcRect l="5706" r="9930"/>
          <a:stretch/>
        </p:blipFill>
        <p:spPr bwMode="auto">
          <a:xfrm>
            <a:off x="705394" y="613954"/>
            <a:ext cx="10816046" cy="55647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7155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Feature Driven Development</a:t>
            </a:r>
            <a:br>
              <a:rPr lang="en-US" b="1" dirty="0"/>
            </a:br>
            <a:endParaRPr lang="en-US" dirty="0"/>
          </a:p>
        </p:txBody>
      </p:sp>
      <p:sp>
        <p:nvSpPr>
          <p:cNvPr id="3" name="Content Placeholder 2"/>
          <p:cNvSpPr>
            <a:spLocks noGrp="1"/>
          </p:cNvSpPr>
          <p:nvPr>
            <p:ph idx="1"/>
          </p:nvPr>
        </p:nvSpPr>
        <p:spPr/>
        <p:txBody>
          <a:bodyPr/>
          <a:lstStyle/>
          <a:p>
            <a:r>
              <a:rPr lang="en-US" u="sng" dirty="0"/>
              <a:t>Feature Driven Development</a:t>
            </a:r>
            <a:r>
              <a:rPr lang="en-US" dirty="0"/>
              <a:t> (FDD) is a client-centric Agile methodology tool that focuses on incremental development and status reporting across all levels.</a:t>
            </a:r>
          </a:p>
          <a:p>
            <a:r>
              <a:rPr lang="en-US" dirty="0"/>
              <a:t>FDD is a scalable model that delivers features on a much shorter timeframe than other Agile frameworks. For instance, instead of a typical 4-week iteration cycle in Scrum, FDD aims to deliver features every 2-10 days. This makes it easier for teams to track and address errors, adapt to client requests, and get new team members up-to-date quickly.  </a:t>
            </a:r>
          </a:p>
        </p:txBody>
      </p:sp>
    </p:spTree>
    <p:extLst>
      <p:ext uri="{BB962C8B-B14F-4D97-AF65-F5344CB8AC3E}">
        <p14:creationId xmlns:p14="http://schemas.microsoft.com/office/powerpoint/2010/main" val="29698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11357"/>
          <a:stretch/>
        </p:blipFill>
        <p:spPr>
          <a:xfrm>
            <a:off x="1482769" y="759686"/>
            <a:ext cx="9320214" cy="47920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41780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9200" y="585787"/>
            <a:ext cx="9753600" cy="5686425"/>
          </a:xfrm>
          <a:prstGeom prst="rect">
            <a:avLst/>
          </a:prstGeom>
        </p:spPr>
      </p:pic>
    </p:spTree>
    <p:extLst>
      <p:ext uri="{BB962C8B-B14F-4D97-AF65-F5344CB8AC3E}">
        <p14:creationId xmlns:p14="http://schemas.microsoft.com/office/powerpoint/2010/main" val="26596237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01CF334-2D5C-4859-84A6-CA7E6E43FAEB}" type="slidenum">
              <a:rPr lang="en-US" smtClean="0"/>
              <a:t>54</a:t>
            </a:fld>
            <a:endParaRPr lang="en-US"/>
          </a:p>
        </p:txBody>
      </p:sp>
      <p:sp>
        <p:nvSpPr>
          <p:cNvPr id="3" name="Content Placeholder 2"/>
          <p:cNvSpPr>
            <a:spLocks noGrp="1"/>
          </p:cNvSpPr>
          <p:nvPr>
            <p:ph idx="1"/>
          </p:nvPr>
        </p:nvSpPr>
        <p:spPr>
          <a:xfrm>
            <a:off x="609600" y="1079157"/>
            <a:ext cx="10972800" cy="5642319"/>
          </a:xfrm>
        </p:spPr>
        <p:txBody>
          <a:bodyPr>
            <a:normAutofit/>
          </a:bodyPr>
          <a:lstStyle/>
          <a:p>
            <a:pPr marL="0" indent="0">
              <a:lnSpc>
                <a:spcPct val="120000"/>
              </a:lnSpc>
              <a:spcBef>
                <a:spcPts val="0"/>
              </a:spcBef>
              <a:spcAft>
                <a:spcPts val="1800"/>
              </a:spcAft>
              <a:buNone/>
            </a:pPr>
            <a:r>
              <a:rPr lang="en-US" dirty="0"/>
              <a:t>The software organization you are working with has recently successfully bid for a project to develop an e-learning system for a local established college. You are being assigned as a project manager to lead a project team of 12 members to handle this project. </a:t>
            </a:r>
            <a:endParaRPr lang="en-MY" dirty="0"/>
          </a:p>
          <a:p>
            <a:pPr marL="0" indent="0">
              <a:lnSpc>
                <a:spcPct val="120000"/>
              </a:lnSpc>
              <a:spcBef>
                <a:spcPts val="0"/>
              </a:spcBef>
              <a:spcAft>
                <a:spcPts val="1800"/>
              </a:spcAft>
              <a:buNone/>
            </a:pPr>
            <a:r>
              <a:rPr lang="en-US" dirty="0"/>
              <a:t>During the requirement analysis stage, you found out that some of the requirements have not confirmed and finalized by your client. Furthermore, some of the hardware needed to develop certain parts of the system have to order from oversea vendors and they cannot promise the availability of these hardware in the early stage of development. However, your client wants the confirmed areas of the system to be delivered within two months time so that they can use this new system as part of the marketing strategies for the coming new academic intake. </a:t>
            </a:r>
            <a:endParaRPr lang="en-MY" dirty="0"/>
          </a:p>
          <a:p>
            <a:pPr marL="0" indent="0">
              <a:lnSpc>
                <a:spcPct val="120000"/>
              </a:lnSpc>
              <a:spcBef>
                <a:spcPts val="0"/>
              </a:spcBef>
              <a:spcAft>
                <a:spcPts val="1800"/>
              </a:spcAft>
              <a:buNone/>
            </a:pPr>
            <a:r>
              <a:rPr lang="en-US" dirty="0"/>
              <a:t>Recommend an appropriate process model you would use to manage the above project. Justify your selection. You may state any assumptions to support your answer. </a:t>
            </a:r>
            <a:endParaRPr lang="en-MY" dirty="0"/>
          </a:p>
        </p:txBody>
      </p:sp>
      <p:sp>
        <p:nvSpPr>
          <p:cNvPr id="4" name="Title 3"/>
          <p:cNvSpPr>
            <a:spLocks noGrp="1"/>
          </p:cNvSpPr>
          <p:nvPr>
            <p:ph type="title"/>
          </p:nvPr>
        </p:nvSpPr>
        <p:spPr>
          <a:xfrm>
            <a:off x="609600" y="201580"/>
            <a:ext cx="10972800" cy="725142"/>
          </a:xfrm>
        </p:spPr>
        <p:txBody>
          <a:bodyPr/>
          <a:lstStyle/>
          <a:p>
            <a:r>
              <a:rPr lang="en-MY" dirty="0"/>
              <a:t>Exercise</a:t>
            </a:r>
          </a:p>
        </p:txBody>
      </p:sp>
    </p:spTree>
    <p:extLst>
      <p:ext uri="{BB962C8B-B14F-4D97-AF65-F5344CB8AC3E}">
        <p14:creationId xmlns:p14="http://schemas.microsoft.com/office/powerpoint/2010/main" val="391887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BEC7-B8F2-076B-4637-2E7F352FC46A}"/>
              </a:ext>
            </a:extLst>
          </p:cNvPr>
          <p:cNvSpPr>
            <a:spLocks noGrp="1"/>
          </p:cNvSpPr>
          <p:nvPr>
            <p:ph type="title"/>
          </p:nvPr>
        </p:nvSpPr>
        <p:spPr>
          <a:xfrm>
            <a:off x="1050197" y="3272901"/>
            <a:ext cx="8596668" cy="1320800"/>
          </a:xfrm>
        </p:spPr>
        <p:txBody>
          <a:bodyPr/>
          <a:lstStyle/>
          <a:p>
            <a:r>
              <a:rPr lang="en-MY" dirty="0"/>
              <a:t>Thank you</a:t>
            </a:r>
          </a:p>
        </p:txBody>
      </p:sp>
    </p:spTree>
    <p:extLst>
      <p:ext uri="{BB962C8B-B14F-4D97-AF65-F5344CB8AC3E}">
        <p14:creationId xmlns:p14="http://schemas.microsoft.com/office/powerpoint/2010/main" val="3332016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80794C-D44D-17E5-8968-ED76005850EA}"/>
              </a:ext>
            </a:extLst>
          </p:cNvPr>
          <p:cNvPicPr>
            <a:picLocks noChangeAspect="1"/>
          </p:cNvPicPr>
          <p:nvPr/>
        </p:nvPicPr>
        <p:blipFill rotWithShape="1">
          <a:blip r:embed="rId2"/>
          <a:srcRect l="15874" t="16958" r="46553" b="35793"/>
          <a:stretch/>
        </p:blipFill>
        <p:spPr>
          <a:xfrm>
            <a:off x="1083074" y="1003176"/>
            <a:ext cx="8664607" cy="4962617"/>
          </a:xfrm>
          <a:prstGeom prst="rect">
            <a:avLst/>
          </a:prstGeom>
        </p:spPr>
      </p:pic>
    </p:spTree>
    <p:extLst>
      <p:ext uri="{BB962C8B-B14F-4D97-AF65-F5344CB8AC3E}">
        <p14:creationId xmlns:p14="http://schemas.microsoft.com/office/powerpoint/2010/main" val="286006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498388"/>
            <a:ext cx="10972800" cy="607038"/>
          </a:xfrm>
        </p:spPr>
        <p:txBody>
          <a:bodyPr/>
          <a:lstStyle/>
          <a:p>
            <a:pPr marL="0" indent="0">
              <a:buNone/>
            </a:pPr>
            <a:r>
              <a:rPr lang="en-US" dirty="0"/>
              <a:t>Activities to develop software</a:t>
            </a:r>
            <a:endParaRPr lang="en-MY" dirty="0"/>
          </a:p>
        </p:txBody>
      </p:sp>
      <p:sp>
        <p:nvSpPr>
          <p:cNvPr id="3" name="Title 2"/>
          <p:cNvSpPr>
            <a:spLocks noGrp="1"/>
          </p:cNvSpPr>
          <p:nvPr>
            <p:ph type="title"/>
          </p:nvPr>
        </p:nvSpPr>
        <p:spPr/>
        <p:txBody>
          <a:bodyPr/>
          <a:lstStyle/>
          <a:p>
            <a:r>
              <a:rPr lang="en-MY" dirty="0"/>
              <a:t>Software Process</a:t>
            </a:r>
          </a:p>
        </p:txBody>
      </p:sp>
      <p:grpSp>
        <p:nvGrpSpPr>
          <p:cNvPr id="4" name="Group 35"/>
          <p:cNvGrpSpPr/>
          <p:nvPr/>
        </p:nvGrpSpPr>
        <p:grpSpPr>
          <a:xfrm>
            <a:off x="6129298" y="3299652"/>
            <a:ext cx="2057400" cy="1143000"/>
            <a:chOff x="2946400" y="257047"/>
            <a:chExt cx="1143000" cy="1143000"/>
          </a:xfrm>
          <a:solidFill>
            <a:schemeClr val="bg2">
              <a:lumMod val="50000"/>
            </a:schemeClr>
          </a:solidFill>
          <a:scene3d>
            <a:camera prst="orthographicFront"/>
            <a:lightRig rig="flat" dir="t"/>
          </a:scene3d>
        </p:grpSpPr>
        <p:sp>
          <p:nvSpPr>
            <p:cNvPr id="5" name="Oval 4"/>
            <p:cNvSpPr/>
            <p:nvPr/>
          </p:nvSpPr>
          <p:spPr>
            <a:xfrm>
              <a:off x="2946400" y="257047"/>
              <a:ext cx="1143000" cy="1143000"/>
            </a:xfrm>
            <a:prstGeom prst="ellipse">
              <a:avLst/>
            </a:prstGeom>
            <a:solidFill>
              <a:schemeClr val="accent1"/>
            </a:solidFill>
            <a:sp3d prstMaterial="plastic">
              <a:bevelT w="120900" h="88900"/>
              <a:bevelB w="88900" h="31750" prst="angle"/>
            </a:sp3d>
          </p:spPr>
          <p:style>
            <a:lnRef idx="0">
              <a:schemeClr val="lt1">
                <a:hueOff val="0"/>
                <a:satOff val="0"/>
                <a:lumOff val="0"/>
                <a:alphaOff val="0"/>
              </a:schemeClr>
            </a:lnRef>
            <a:fillRef idx="3">
              <a:schemeClr val="accent3">
                <a:hueOff val="11624607"/>
                <a:satOff val="-37145"/>
                <a:lumOff val="-9412"/>
                <a:alphaOff val="0"/>
              </a:schemeClr>
            </a:fillRef>
            <a:effectRef idx="2">
              <a:schemeClr val="accent3">
                <a:hueOff val="11624607"/>
                <a:satOff val="-37145"/>
                <a:lumOff val="-9412"/>
                <a:alphaOff val="0"/>
              </a:schemeClr>
            </a:effectRef>
            <a:fontRef idx="minor">
              <a:schemeClr val="lt1"/>
            </a:fontRef>
          </p:style>
        </p:sp>
        <p:sp>
          <p:nvSpPr>
            <p:cNvPr id="6" name="Oval 12"/>
            <p:cNvSpPr/>
            <p:nvPr/>
          </p:nvSpPr>
          <p:spPr>
            <a:xfrm>
              <a:off x="3113789" y="424435"/>
              <a:ext cx="808222" cy="808224"/>
            </a:xfrm>
            <a:prstGeom prst="rect">
              <a:avLst/>
            </a:prstGeom>
            <a:noFill/>
            <a:sp3d/>
          </p:spPr>
          <p:style>
            <a:lnRef idx="0">
              <a:scrgbClr r="0" g="0" b="0"/>
            </a:lnRef>
            <a:fillRef idx="0">
              <a:scrgbClr r="0" g="0" b="0"/>
            </a:fillRef>
            <a:effectRef idx="0">
              <a:scrgbClr r="0" g="0" b="0"/>
            </a:effectRef>
            <a:fontRef idx="minor">
              <a:schemeClr val="lt1"/>
            </a:fontRef>
          </p:style>
          <p:txBody>
            <a:bodyPr lIns="11430" tIns="11430" rIns="11430" bIns="11430" spcCol="1270" anchor="ctr"/>
            <a:lstStyle/>
            <a:p>
              <a:pPr algn="ctr" defTabSz="400050">
                <a:lnSpc>
                  <a:spcPct val="90000"/>
                </a:lnSpc>
                <a:spcAft>
                  <a:spcPct val="35000"/>
                </a:spcAft>
                <a:defRPr/>
              </a:pPr>
              <a:r>
                <a:rPr lang="en-US" sz="2200" dirty="0">
                  <a:solidFill>
                    <a:schemeClr val="tx1"/>
                  </a:solidFill>
                </a:rPr>
                <a:t>Software Validation</a:t>
              </a:r>
              <a:endParaRPr lang="en-MY" sz="2200" dirty="0">
                <a:solidFill>
                  <a:schemeClr val="tx1"/>
                </a:solidFill>
              </a:endParaRPr>
            </a:p>
          </p:txBody>
        </p:sp>
      </p:grpSp>
      <p:sp>
        <p:nvSpPr>
          <p:cNvPr id="7" name="Down Arrow 6"/>
          <p:cNvSpPr/>
          <p:nvPr/>
        </p:nvSpPr>
        <p:spPr>
          <a:xfrm>
            <a:off x="5532398" y="5387532"/>
            <a:ext cx="635000" cy="406400"/>
          </a:xfrm>
          <a:prstGeom prst="downArrow">
            <a:avLst/>
          </a:prstGeom>
          <a:scene3d>
            <a:camera prst="orthographicFront"/>
            <a:lightRig rig="flat" dir="t"/>
          </a:scene3d>
          <a:sp3d z="190500" prstMaterial="plastic">
            <a:bevelT w="120900" h="88900"/>
            <a:bevelB w="88900" h="31750" prst="angle"/>
          </a:sp3d>
        </p:spPr>
        <p:style>
          <a:lnRef idx="0">
            <a:schemeClr val="lt1">
              <a:hueOff val="0"/>
              <a:satOff val="0"/>
              <a:lumOff val="0"/>
              <a:alphaOff val="0"/>
            </a:schemeClr>
          </a:lnRef>
          <a:fillRef idx="1">
            <a:schemeClr val="accent3">
              <a:tint val="40000"/>
              <a:hueOff val="0"/>
              <a:satOff val="0"/>
              <a:lumOff val="0"/>
              <a:alphaOff val="0"/>
            </a:schemeClr>
          </a:fillRef>
          <a:effectRef idx="3">
            <a:schemeClr val="accent3">
              <a:tint val="40000"/>
              <a:hueOff val="0"/>
              <a:satOff val="0"/>
              <a:lumOff val="0"/>
              <a:alphaOff val="0"/>
            </a:schemeClr>
          </a:effectRef>
          <a:fontRef idx="minor">
            <a:schemeClr val="dk1">
              <a:hueOff val="0"/>
              <a:satOff val="0"/>
              <a:lumOff val="0"/>
              <a:alphaOff val="0"/>
            </a:schemeClr>
          </a:fontRef>
        </p:style>
      </p:sp>
      <p:grpSp>
        <p:nvGrpSpPr>
          <p:cNvPr id="8" name="Group 22"/>
          <p:cNvGrpSpPr>
            <a:grpSpLocks/>
          </p:cNvGrpSpPr>
          <p:nvPr/>
        </p:nvGrpSpPr>
        <p:grpSpPr bwMode="auto">
          <a:xfrm>
            <a:off x="4325898" y="5712652"/>
            <a:ext cx="3048000" cy="762000"/>
            <a:chOff x="1524000" y="3276600"/>
            <a:chExt cx="3048000" cy="762000"/>
          </a:xfrm>
        </p:grpSpPr>
        <p:sp>
          <p:nvSpPr>
            <p:cNvPr id="9" name="Rectangle 8"/>
            <p:cNvSpPr/>
            <p:nvPr/>
          </p:nvSpPr>
          <p:spPr>
            <a:xfrm>
              <a:off x="1524000" y="3276600"/>
              <a:ext cx="3048000" cy="762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Rectangle 9"/>
            <p:cNvSpPr/>
            <p:nvPr/>
          </p:nvSpPr>
          <p:spPr>
            <a:xfrm>
              <a:off x="1524000" y="3276600"/>
              <a:ext cx="3048000" cy="762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163576" tIns="163576" rIns="163576" bIns="163576" spcCol="1270" anchor="ctr"/>
            <a:lstStyle/>
            <a:p>
              <a:pPr algn="ctr" defTabSz="1022350">
                <a:lnSpc>
                  <a:spcPct val="90000"/>
                </a:lnSpc>
                <a:spcAft>
                  <a:spcPct val="35000"/>
                </a:spcAft>
                <a:defRPr/>
              </a:pPr>
              <a:r>
                <a:rPr lang="en-US" sz="2300" dirty="0"/>
                <a:t>Software Product</a:t>
              </a:r>
              <a:endParaRPr lang="en-MY" sz="2300" dirty="0"/>
            </a:p>
          </p:txBody>
        </p:sp>
      </p:grpSp>
      <p:grpSp>
        <p:nvGrpSpPr>
          <p:cNvPr id="11" name="Group 23"/>
          <p:cNvGrpSpPr/>
          <p:nvPr/>
        </p:nvGrpSpPr>
        <p:grpSpPr>
          <a:xfrm>
            <a:off x="3767098" y="3415292"/>
            <a:ext cx="2286000" cy="1143000"/>
            <a:chOff x="2595880" y="1390904"/>
            <a:chExt cx="1143000" cy="1143000"/>
          </a:xfrm>
          <a:scene3d>
            <a:camera prst="orthographicFront"/>
            <a:lightRig rig="flat" dir="t"/>
          </a:scene3d>
        </p:grpSpPr>
        <p:sp>
          <p:nvSpPr>
            <p:cNvPr id="12" name="Oval 11"/>
            <p:cNvSpPr/>
            <p:nvPr/>
          </p:nvSpPr>
          <p:spPr>
            <a:xfrm>
              <a:off x="2595880" y="1390904"/>
              <a:ext cx="1143000" cy="1143000"/>
            </a:xfrm>
            <a:prstGeom prst="ellipse">
              <a:avLst/>
            </a:prstGeom>
            <a:solidFill>
              <a:schemeClr val="accent1"/>
            </a:solidFill>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3" name="Oval 8"/>
            <p:cNvSpPr/>
            <p:nvPr/>
          </p:nvSpPr>
          <p:spPr>
            <a:xfrm>
              <a:off x="2763269" y="1558292"/>
              <a:ext cx="808222" cy="808224"/>
            </a:xfrm>
            <a:prstGeom prst="rect">
              <a:avLst/>
            </a:prstGeom>
            <a:sp3d/>
          </p:spPr>
          <p:style>
            <a:lnRef idx="0">
              <a:scrgbClr r="0" g="0" b="0"/>
            </a:lnRef>
            <a:fillRef idx="0">
              <a:scrgbClr r="0" g="0" b="0"/>
            </a:fillRef>
            <a:effectRef idx="0">
              <a:scrgbClr r="0" g="0" b="0"/>
            </a:effectRef>
            <a:fontRef idx="minor">
              <a:schemeClr val="lt1"/>
            </a:fontRef>
          </p:style>
          <p:txBody>
            <a:bodyPr lIns="11430" tIns="11430" rIns="11430" bIns="11430" spcCol="1270" anchor="ctr"/>
            <a:lstStyle/>
            <a:p>
              <a:pPr algn="ctr" defTabSz="400050">
                <a:lnSpc>
                  <a:spcPct val="90000"/>
                </a:lnSpc>
                <a:spcAft>
                  <a:spcPct val="35000"/>
                </a:spcAft>
                <a:defRPr/>
              </a:pPr>
              <a:r>
                <a:rPr lang="en-US" sz="2300" dirty="0">
                  <a:solidFill>
                    <a:schemeClr val="tx1"/>
                  </a:solidFill>
                </a:rPr>
                <a:t>Software Evolution</a:t>
              </a:r>
              <a:endParaRPr lang="en-MY" sz="2300" dirty="0">
                <a:solidFill>
                  <a:schemeClr val="tx1"/>
                </a:solidFill>
              </a:endParaRPr>
            </a:p>
          </p:txBody>
        </p:sp>
      </p:grpSp>
      <p:sp>
        <p:nvSpPr>
          <p:cNvPr id="14" name=" 13"/>
          <p:cNvSpPr/>
          <p:nvPr/>
        </p:nvSpPr>
        <p:spPr>
          <a:xfrm>
            <a:off x="1862098" y="2461452"/>
            <a:ext cx="7924800" cy="2844800"/>
          </a:xfrm>
          <a:prstGeom prst="funnel">
            <a:avLst/>
          </a:prstGeom>
          <a:solidFill>
            <a:schemeClr val="accent3">
              <a:lumMod val="20000"/>
              <a:lumOff val="80000"/>
              <a:alpha val="40000"/>
            </a:schemeClr>
          </a:solidFill>
          <a:scene3d>
            <a:camera prst="orthographicFront"/>
            <a:lightRig rig="flat" dir="t"/>
          </a:scene3d>
          <a:sp3d extrusionH="12700" prstMaterial="plastic">
            <a:bevelT w="50800" h="50800"/>
          </a:sp3d>
        </p:spPr>
        <p:style>
          <a:lnRef idx="1">
            <a:schemeClr val="accent2">
              <a:hueOff val="0"/>
              <a:satOff val="0"/>
              <a:lumOff val="0"/>
              <a:alphaOff val="0"/>
            </a:schemeClr>
          </a:lnRef>
          <a:fillRef idx="1">
            <a:schemeClr val="lt1">
              <a:alpha val="40000"/>
              <a:hueOff val="0"/>
              <a:satOff val="0"/>
              <a:lumOff val="0"/>
              <a:alphaOff val="0"/>
            </a:schemeClr>
          </a:fillRef>
          <a:effectRef idx="2">
            <a:schemeClr val="lt1">
              <a:alpha val="40000"/>
              <a:hueOff val="0"/>
              <a:satOff val="0"/>
              <a:lumOff val="0"/>
              <a:alphaOff val="0"/>
            </a:schemeClr>
          </a:effectRef>
          <a:fontRef idx="minor">
            <a:schemeClr val="dk1">
              <a:hueOff val="0"/>
              <a:satOff val="0"/>
              <a:lumOff val="0"/>
              <a:alphaOff val="0"/>
            </a:schemeClr>
          </a:fontRef>
        </p:style>
      </p:sp>
      <p:grpSp>
        <p:nvGrpSpPr>
          <p:cNvPr id="15" name="Group 25"/>
          <p:cNvGrpSpPr/>
          <p:nvPr/>
        </p:nvGrpSpPr>
        <p:grpSpPr>
          <a:xfrm>
            <a:off x="6053098" y="2004252"/>
            <a:ext cx="2514600" cy="1143000"/>
            <a:chOff x="2946400" y="257047"/>
            <a:chExt cx="1143000" cy="1143000"/>
          </a:xfrm>
          <a:scene3d>
            <a:camera prst="orthographicFront"/>
            <a:lightRig rig="flat" dir="t"/>
          </a:scene3d>
        </p:grpSpPr>
        <p:sp>
          <p:nvSpPr>
            <p:cNvPr id="16" name="Oval 15"/>
            <p:cNvSpPr/>
            <p:nvPr/>
          </p:nvSpPr>
          <p:spPr>
            <a:xfrm>
              <a:off x="2946400" y="257047"/>
              <a:ext cx="1143000" cy="1143000"/>
            </a:xfrm>
            <a:prstGeom prst="ellipse">
              <a:avLst/>
            </a:prstGeom>
            <a:solidFill>
              <a:schemeClr val="accent1"/>
            </a:solidFill>
            <a:sp3d prstMaterial="plastic">
              <a:bevelT w="120900" h="88900"/>
              <a:bevelB w="88900" h="31750" prst="angle"/>
            </a:sp3d>
          </p:spPr>
          <p:style>
            <a:lnRef idx="0">
              <a:schemeClr val="lt1">
                <a:hueOff val="0"/>
                <a:satOff val="0"/>
                <a:lumOff val="0"/>
                <a:alphaOff val="0"/>
              </a:schemeClr>
            </a:lnRef>
            <a:fillRef idx="3">
              <a:schemeClr val="accent3">
                <a:hueOff val="11624607"/>
                <a:satOff val="-37145"/>
                <a:lumOff val="-9412"/>
                <a:alphaOff val="0"/>
              </a:schemeClr>
            </a:fillRef>
            <a:effectRef idx="2">
              <a:schemeClr val="accent3">
                <a:hueOff val="11624607"/>
                <a:satOff val="-37145"/>
                <a:lumOff val="-9412"/>
                <a:alphaOff val="0"/>
              </a:schemeClr>
            </a:effectRef>
            <a:fontRef idx="minor">
              <a:schemeClr val="lt1"/>
            </a:fontRef>
          </p:style>
        </p:sp>
        <p:sp>
          <p:nvSpPr>
            <p:cNvPr id="17" name="Oval 12"/>
            <p:cNvSpPr/>
            <p:nvPr/>
          </p:nvSpPr>
          <p:spPr>
            <a:xfrm>
              <a:off x="3113789" y="424435"/>
              <a:ext cx="808222" cy="808224"/>
            </a:xfrm>
            <a:prstGeom prst="rect">
              <a:avLst/>
            </a:prstGeom>
            <a:sp3d/>
          </p:spPr>
          <p:style>
            <a:lnRef idx="0">
              <a:scrgbClr r="0" g="0" b="0"/>
            </a:lnRef>
            <a:fillRef idx="0">
              <a:scrgbClr r="0" g="0" b="0"/>
            </a:fillRef>
            <a:effectRef idx="0">
              <a:scrgbClr r="0" g="0" b="0"/>
            </a:effectRef>
            <a:fontRef idx="minor">
              <a:schemeClr val="lt1"/>
            </a:fontRef>
          </p:style>
          <p:txBody>
            <a:bodyPr lIns="11430" tIns="11430" rIns="11430" bIns="11430" spcCol="1270" anchor="ctr"/>
            <a:lstStyle/>
            <a:p>
              <a:pPr algn="ctr" defTabSz="400050">
                <a:lnSpc>
                  <a:spcPct val="90000"/>
                </a:lnSpc>
                <a:spcAft>
                  <a:spcPct val="35000"/>
                </a:spcAft>
                <a:defRPr/>
              </a:pPr>
              <a:r>
                <a:rPr lang="en-US" sz="2200" dirty="0">
                  <a:solidFill>
                    <a:schemeClr val="tx1"/>
                  </a:solidFill>
                </a:rPr>
                <a:t>Software Specification</a:t>
              </a:r>
              <a:endParaRPr lang="en-MY" sz="2200" dirty="0">
                <a:solidFill>
                  <a:schemeClr val="tx1"/>
                </a:solidFill>
              </a:endParaRPr>
            </a:p>
          </p:txBody>
        </p:sp>
      </p:grpSp>
      <p:grpSp>
        <p:nvGrpSpPr>
          <p:cNvPr id="18" name="Group 24"/>
          <p:cNvGrpSpPr/>
          <p:nvPr/>
        </p:nvGrpSpPr>
        <p:grpSpPr>
          <a:xfrm>
            <a:off x="3081298" y="2232852"/>
            <a:ext cx="2819400" cy="1143000"/>
            <a:chOff x="1778000" y="533399"/>
            <a:chExt cx="1143000" cy="1143000"/>
          </a:xfrm>
          <a:scene3d>
            <a:camera prst="orthographicFront"/>
            <a:lightRig rig="flat" dir="t"/>
          </a:scene3d>
        </p:grpSpPr>
        <p:sp>
          <p:nvSpPr>
            <p:cNvPr id="19" name="Oval 18"/>
            <p:cNvSpPr/>
            <p:nvPr/>
          </p:nvSpPr>
          <p:spPr>
            <a:xfrm>
              <a:off x="1778000" y="533399"/>
              <a:ext cx="1143000" cy="1143000"/>
            </a:xfrm>
            <a:prstGeom prst="ellipse">
              <a:avLst/>
            </a:prstGeom>
            <a:solidFill>
              <a:schemeClr val="accent1"/>
            </a:solidFill>
            <a:sp3d prstMaterial="plastic">
              <a:bevelT w="120900" h="88900"/>
              <a:bevelB w="88900" h="31750" prst="angle"/>
            </a:sp3d>
          </p:spPr>
          <p:style>
            <a:lnRef idx="0">
              <a:schemeClr val="lt1">
                <a:hueOff val="0"/>
                <a:satOff val="0"/>
                <a:lumOff val="0"/>
                <a:alphaOff val="0"/>
              </a:schemeClr>
            </a:lnRef>
            <a:fillRef idx="3">
              <a:schemeClr val="accent3">
                <a:hueOff val="5812304"/>
                <a:satOff val="-18573"/>
                <a:lumOff val="-4706"/>
                <a:alphaOff val="0"/>
              </a:schemeClr>
            </a:fillRef>
            <a:effectRef idx="2">
              <a:schemeClr val="accent3">
                <a:hueOff val="5812304"/>
                <a:satOff val="-18573"/>
                <a:lumOff val="-4706"/>
                <a:alphaOff val="0"/>
              </a:schemeClr>
            </a:effectRef>
            <a:fontRef idx="minor">
              <a:schemeClr val="lt1"/>
            </a:fontRef>
          </p:style>
        </p:sp>
        <p:sp>
          <p:nvSpPr>
            <p:cNvPr id="20" name="Oval 10"/>
            <p:cNvSpPr/>
            <p:nvPr/>
          </p:nvSpPr>
          <p:spPr>
            <a:xfrm>
              <a:off x="1945389" y="700787"/>
              <a:ext cx="808222" cy="808224"/>
            </a:xfrm>
            <a:prstGeom prst="rect">
              <a:avLst/>
            </a:prstGeom>
            <a:sp3d/>
          </p:spPr>
          <p:style>
            <a:lnRef idx="0">
              <a:scrgbClr r="0" g="0" b="0"/>
            </a:lnRef>
            <a:fillRef idx="0">
              <a:scrgbClr r="0" g="0" b="0"/>
            </a:fillRef>
            <a:effectRef idx="0">
              <a:scrgbClr r="0" g="0" b="0"/>
            </a:effectRef>
            <a:fontRef idx="minor">
              <a:schemeClr val="lt1"/>
            </a:fontRef>
          </p:style>
          <p:txBody>
            <a:bodyPr lIns="11430" tIns="11430" rIns="11430" bIns="11430" spcCol="1270" anchor="ctr"/>
            <a:lstStyle/>
            <a:p>
              <a:pPr algn="ctr" defTabSz="400050">
                <a:lnSpc>
                  <a:spcPct val="90000"/>
                </a:lnSpc>
                <a:spcAft>
                  <a:spcPct val="35000"/>
                </a:spcAft>
                <a:defRPr/>
              </a:pPr>
              <a:r>
                <a:rPr lang="en-US" sz="2200" dirty="0">
                  <a:solidFill>
                    <a:schemeClr val="tx1"/>
                  </a:solidFill>
                </a:rPr>
                <a:t>Software Development</a:t>
              </a:r>
              <a:endParaRPr lang="en-MY" sz="2200" dirty="0">
                <a:solidFill>
                  <a:schemeClr val="tx1"/>
                </a:solidFill>
              </a:endParaRPr>
            </a:p>
          </p:txBody>
        </p:sp>
      </p:grpSp>
      <p:sp>
        <p:nvSpPr>
          <p:cNvPr id="21" name="TextBox 20"/>
          <p:cNvSpPr txBox="1">
            <a:spLocks noChangeArrowheads="1"/>
          </p:cNvSpPr>
          <p:nvPr/>
        </p:nvSpPr>
        <p:spPr bwMode="auto">
          <a:xfrm>
            <a:off x="4986298" y="4976052"/>
            <a:ext cx="2057400" cy="369888"/>
          </a:xfrm>
          <a:prstGeom prst="rect">
            <a:avLst/>
          </a:prstGeom>
          <a:noFill/>
          <a:ln w="9525">
            <a:noFill/>
            <a:miter lim="800000"/>
            <a:headEnd/>
            <a:tailEnd/>
          </a:ln>
        </p:spPr>
        <p:txBody>
          <a:bodyPr>
            <a:spAutoFit/>
          </a:bodyPr>
          <a:lstStyle/>
          <a:p>
            <a:r>
              <a:rPr lang="en-US"/>
              <a:t>Basic Activities</a:t>
            </a:r>
            <a:endParaRPr lang="en-MY"/>
          </a:p>
        </p:txBody>
      </p:sp>
      <p:sp>
        <p:nvSpPr>
          <p:cNvPr id="22" name="Slide Number Placeholder 21"/>
          <p:cNvSpPr>
            <a:spLocks noGrp="1"/>
          </p:cNvSpPr>
          <p:nvPr>
            <p:ph type="sldNum" sz="quarter" idx="12"/>
          </p:nvPr>
        </p:nvSpPr>
        <p:spPr/>
        <p:txBody>
          <a:bodyPr/>
          <a:lstStyle/>
          <a:p>
            <a:fld id="{401CF334-2D5C-4859-84A6-CA7E6E43FAEB}" type="slidenum">
              <a:rPr lang="en-US" smtClean="0"/>
              <a:t>7</a:t>
            </a:fld>
            <a:endParaRPr lang="en-US"/>
          </a:p>
        </p:txBody>
      </p:sp>
    </p:spTree>
    <p:extLst>
      <p:ext uri="{BB962C8B-B14F-4D97-AF65-F5344CB8AC3E}">
        <p14:creationId xmlns:p14="http://schemas.microsoft.com/office/powerpoint/2010/main" val="43580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strVal val="#ppt_w*0.70"/>
                                          </p:val>
                                        </p:tav>
                                        <p:tav tm="100000">
                                          <p:val>
                                            <p:strVal val="#ppt_w"/>
                                          </p:val>
                                        </p:tav>
                                      </p:tavLst>
                                    </p:anim>
                                    <p:anim calcmode="lin" valueType="num">
                                      <p:cBhvr>
                                        <p:cTn id="8" dur="1000" fill="hold"/>
                                        <p:tgtEl>
                                          <p:spTgt spid="14"/>
                                        </p:tgtEl>
                                        <p:attrNameLst>
                                          <p:attrName>ppt_h</p:attrName>
                                        </p:attrNameLst>
                                      </p:cBhvr>
                                      <p:tavLst>
                                        <p:tav tm="0">
                                          <p:val>
                                            <p:strVal val="#ppt_h"/>
                                          </p:val>
                                        </p:tav>
                                        <p:tav tm="100000">
                                          <p:val>
                                            <p:strVal val="#ppt_h"/>
                                          </p:val>
                                        </p:tav>
                                      </p:tavLst>
                                    </p:anim>
                                    <p:animEffect transition="in" filter="fade">
                                      <p:cBhvr>
                                        <p:cTn id="9" dur="1000"/>
                                        <p:tgtEl>
                                          <p:spTgt spid="14"/>
                                        </p:tgtEl>
                                      </p:cBhvr>
                                    </p:animEffect>
                                  </p:childTnLst>
                                </p:cTn>
                              </p:par>
                              <p:par>
                                <p:cTn id="10" presetID="55"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strVal val="#ppt_w*0.70"/>
                                          </p:val>
                                        </p:tav>
                                        <p:tav tm="100000">
                                          <p:val>
                                            <p:strVal val="#ppt_w"/>
                                          </p:val>
                                        </p:tav>
                                      </p:tavLst>
                                    </p:anim>
                                    <p:anim calcmode="lin" valueType="num">
                                      <p:cBhvr>
                                        <p:cTn id="13" dur="1000" fill="hold"/>
                                        <p:tgtEl>
                                          <p:spTgt spid="8"/>
                                        </p:tgtEl>
                                        <p:attrNameLst>
                                          <p:attrName>ppt_h</p:attrName>
                                        </p:attrNameLst>
                                      </p:cBhvr>
                                      <p:tavLst>
                                        <p:tav tm="0">
                                          <p:val>
                                            <p:strVal val="#ppt_h"/>
                                          </p:val>
                                        </p:tav>
                                        <p:tav tm="100000">
                                          <p:val>
                                            <p:strVal val="#ppt_h"/>
                                          </p:val>
                                        </p:tav>
                                      </p:tavLst>
                                    </p:anim>
                                    <p:animEffect transition="in" filter="fade">
                                      <p:cBhvr>
                                        <p:cTn id="14" dur="1000"/>
                                        <p:tgtEl>
                                          <p:spTgt spid="8"/>
                                        </p:tgtEl>
                                      </p:cBhvr>
                                    </p:animEffect>
                                  </p:childTnLst>
                                </p:cTn>
                              </p:par>
                              <p:par>
                                <p:cTn id="15" presetID="55"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strVal val="#ppt_w*0.70"/>
                                          </p:val>
                                        </p:tav>
                                        <p:tav tm="100000">
                                          <p:val>
                                            <p:strVal val="#ppt_w"/>
                                          </p:val>
                                        </p:tav>
                                      </p:tavLst>
                                    </p:anim>
                                    <p:anim calcmode="lin" valueType="num">
                                      <p:cBhvr>
                                        <p:cTn id="18" dur="1000" fill="hold"/>
                                        <p:tgtEl>
                                          <p:spTgt spid="7"/>
                                        </p:tgtEl>
                                        <p:attrNameLst>
                                          <p:attrName>ppt_h</p:attrName>
                                        </p:attrNameLst>
                                      </p:cBhvr>
                                      <p:tavLst>
                                        <p:tav tm="0">
                                          <p:val>
                                            <p:strVal val="#ppt_h"/>
                                          </p:val>
                                        </p:tav>
                                        <p:tav tm="100000">
                                          <p:val>
                                            <p:strVal val="#ppt_h"/>
                                          </p:val>
                                        </p:tav>
                                      </p:tavLst>
                                    </p:anim>
                                    <p:animEffect transition="in" filter="fade">
                                      <p:cBhvr>
                                        <p:cTn id="19" dur="1000"/>
                                        <p:tgtEl>
                                          <p:spTgt spid="7"/>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altLang="en-US" dirty="0"/>
              <a:t>Software process consists of activities, which are involved in developing software products. </a:t>
            </a:r>
          </a:p>
          <a:p>
            <a:r>
              <a:rPr lang="en-GB" altLang="en-US" dirty="0"/>
              <a:t>Basic activities are:-</a:t>
            </a:r>
          </a:p>
          <a:p>
            <a:pPr lvl="1"/>
            <a:r>
              <a:rPr lang="en-GB" altLang="en-US" b="1" i="1" dirty="0"/>
              <a:t>Software Specification </a:t>
            </a:r>
          </a:p>
          <a:p>
            <a:pPr lvl="1"/>
            <a:r>
              <a:rPr lang="en-GB" altLang="en-US" b="1" i="1" dirty="0"/>
              <a:t>Software Development </a:t>
            </a:r>
          </a:p>
          <a:p>
            <a:pPr lvl="1"/>
            <a:r>
              <a:rPr lang="en-GB" altLang="en-US" b="1" i="1" dirty="0"/>
              <a:t>Software Validation </a:t>
            </a:r>
          </a:p>
          <a:p>
            <a:pPr lvl="1"/>
            <a:r>
              <a:rPr lang="en-GB" altLang="en-US" b="1" i="1" dirty="0"/>
              <a:t>Software Evolution</a:t>
            </a:r>
            <a:endParaRPr lang="en-GB" altLang="en-US" dirty="0"/>
          </a:p>
        </p:txBody>
      </p:sp>
      <p:sp>
        <p:nvSpPr>
          <p:cNvPr id="3" name="Title 2"/>
          <p:cNvSpPr>
            <a:spLocks noGrp="1"/>
          </p:cNvSpPr>
          <p:nvPr>
            <p:ph type="title"/>
          </p:nvPr>
        </p:nvSpPr>
        <p:spPr/>
        <p:txBody>
          <a:bodyPr/>
          <a:lstStyle/>
          <a:p>
            <a:r>
              <a:rPr lang="en-MY" dirty="0"/>
              <a:t>Software Process</a:t>
            </a:r>
          </a:p>
        </p:txBody>
      </p:sp>
      <p:sp>
        <p:nvSpPr>
          <p:cNvPr id="4" name="Slide Number Placeholder 3"/>
          <p:cNvSpPr>
            <a:spLocks noGrp="1"/>
          </p:cNvSpPr>
          <p:nvPr>
            <p:ph type="sldNum" sz="quarter" idx="12"/>
          </p:nvPr>
        </p:nvSpPr>
        <p:spPr/>
        <p:txBody>
          <a:bodyPr/>
          <a:lstStyle/>
          <a:p>
            <a:fld id="{401CF334-2D5C-4859-84A6-CA7E6E43FAEB}" type="slidenum">
              <a:rPr lang="en-US" smtClean="0"/>
              <a:t>8</a:t>
            </a:fld>
            <a:endParaRPr lang="en-US"/>
          </a:p>
        </p:txBody>
      </p:sp>
    </p:spTree>
    <p:extLst>
      <p:ext uri="{BB962C8B-B14F-4D97-AF65-F5344CB8AC3E}">
        <p14:creationId xmlns:p14="http://schemas.microsoft.com/office/powerpoint/2010/main" val="233598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Software Process Model</a:t>
            </a:r>
          </a:p>
        </p:txBody>
      </p:sp>
      <p:pic>
        <p:nvPicPr>
          <p:cNvPr id="3" name="Picture 7" descr="http://blogs.vmware.com/hol/files/2014/07/community-building-blocks.jpeg"/>
          <p:cNvPicPr>
            <a:picLocks noChangeAspect="1" noChangeArrowheads="1"/>
          </p:cNvPicPr>
          <p:nvPr/>
        </p:nvPicPr>
        <p:blipFill>
          <a:blip r:embed="rId2"/>
          <a:srcRect/>
          <a:stretch>
            <a:fillRect/>
          </a:stretch>
        </p:blipFill>
        <p:spPr bwMode="auto">
          <a:xfrm>
            <a:off x="3742765" y="2864878"/>
            <a:ext cx="4038600" cy="2695575"/>
          </a:xfrm>
          <a:prstGeom prst="rect">
            <a:avLst/>
          </a:prstGeom>
          <a:noFill/>
          <a:ln w="9525">
            <a:noFill/>
            <a:miter lim="800000"/>
            <a:headEnd/>
            <a:tailEnd/>
          </a:ln>
        </p:spPr>
      </p:pic>
      <p:sp>
        <p:nvSpPr>
          <p:cNvPr id="4" name="Rectangle 3"/>
          <p:cNvSpPr/>
          <p:nvPr/>
        </p:nvSpPr>
        <p:spPr>
          <a:xfrm>
            <a:off x="6507097" y="1970335"/>
            <a:ext cx="3874032" cy="954107"/>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wrap="square">
            <a:spAutoFit/>
          </a:bodyPr>
          <a:lstStyle/>
          <a:p>
            <a:pPr>
              <a:defRPr/>
            </a:pPr>
            <a:r>
              <a:rPr lang="en-US" altLang="en-US" sz="2800" dirty="0">
                <a:solidFill>
                  <a:schemeClr val="tx1"/>
                </a:solidFill>
              </a:rPr>
              <a:t>Simplified description of software processes</a:t>
            </a:r>
            <a:endParaRPr lang="en-MY" sz="2800" dirty="0">
              <a:solidFill>
                <a:schemeClr val="tx1"/>
              </a:solidFill>
            </a:endParaRPr>
          </a:p>
        </p:txBody>
      </p:sp>
      <p:sp>
        <p:nvSpPr>
          <p:cNvPr id="5" name="Rectangle 4"/>
          <p:cNvSpPr/>
          <p:nvPr/>
        </p:nvSpPr>
        <p:spPr>
          <a:xfrm>
            <a:off x="7171764" y="5389063"/>
            <a:ext cx="2661697" cy="954107"/>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wrap="square">
            <a:spAutoFit/>
          </a:bodyPr>
          <a:lstStyle/>
          <a:p>
            <a:pPr>
              <a:defRPr/>
            </a:pPr>
            <a:r>
              <a:rPr lang="en-US" altLang="en-US" sz="2800" dirty="0">
                <a:solidFill>
                  <a:schemeClr val="tx1"/>
                </a:solidFill>
              </a:rPr>
              <a:t>Different perspectives</a:t>
            </a:r>
            <a:endParaRPr lang="en-MY" sz="2800" dirty="0">
              <a:solidFill>
                <a:schemeClr val="tx1"/>
              </a:solidFill>
            </a:endParaRPr>
          </a:p>
        </p:txBody>
      </p:sp>
      <p:sp>
        <p:nvSpPr>
          <p:cNvPr id="6" name="Rectangle 5"/>
          <p:cNvSpPr/>
          <p:nvPr/>
        </p:nvSpPr>
        <p:spPr>
          <a:xfrm>
            <a:off x="770966" y="2082161"/>
            <a:ext cx="3243942" cy="1815882"/>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wrap="square">
            <a:spAutoFit/>
          </a:bodyPr>
          <a:lstStyle/>
          <a:p>
            <a:pPr>
              <a:defRPr/>
            </a:pPr>
            <a:r>
              <a:rPr lang="en-US" altLang="en-US" sz="2800" dirty="0">
                <a:solidFill>
                  <a:schemeClr val="tx1"/>
                </a:solidFill>
              </a:rPr>
              <a:t>Including:</a:t>
            </a:r>
          </a:p>
          <a:p>
            <a:pPr>
              <a:buFont typeface="Wingdings" pitchFamily="2" charset="2"/>
              <a:buChar char="ü"/>
              <a:defRPr/>
            </a:pPr>
            <a:r>
              <a:rPr lang="en-US" sz="2800" dirty="0">
                <a:solidFill>
                  <a:schemeClr val="tx1"/>
                </a:solidFill>
              </a:rPr>
              <a:t>SW processes</a:t>
            </a:r>
          </a:p>
          <a:p>
            <a:pPr>
              <a:buFont typeface="Wingdings" pitchFamily="2" charset="2"/>
              <a:buChar char="ü"/>
              <a:defRPr/>
            </a:pPr>
            <a:r>
              <a:rPr lang="en-US" sz="2800" dirty="0">
                <a:solidFill>
                  <a:schemeClr val="tx1"/>
                </a:solidFill>
              </a:rPr>
              <a:t>Roles</a:t>
            </a:r>
          </a:p>
          <a:p>
            <a:pPr>
              <a:buFont typeface="Wingdings" pitchFamily="2" charset="2"/>
              <a:buChar char="ü"/>
              <a:defRPr/>
            </a:pPr>
            <a:r>
              <a:rPr lang="en-US" sz="2800" dirty="0">
                <a:solidFill>
                  <a:schemeClr val="tx1"/>
                </a:solidFill>
              </a:rPr>
              <a:t>Products</a:t>
            </a:r>
            <a:endParaRPr lang="en-MY" sz="2800" dirty="0">
              <a:solidFill>
                <a:schemeClr val="tx1"/>
              </a:solidFill>
            </a:endParaRPr>
          </a:p>
        </p:txBody>
      </p:sp>
      <p:sp>
        <p:nvSpPr>
          <p:cNvPr id="7" name="Slide Number Placeholder 6"/>
          <p:cNvSpPr>
            <a:spLocks noGrp="1"/>
          </p:cNvSpPr>
          <p:nvPr>
            <p:ph type="sldNum" sz="quarter" idx="12"/>
          </p:nvPr>
        </p:nvSpPr>
        <p:spPr/>
        <p:txBody>
          <a:bodyPr/>
          <a:lstStyle/>
          <a:p>
            <a:fld id="{401CF334-2D5C-4859-84A6-CA7E6E43FAEB}" type="slidenum">
              <a:rPr lang="en-US" smtClean="0"/>
              <a:t>9</a:t>
            </a:fld>
            <a:endParaRPr lang="en-US"/>
          </a:p>
        </p:txBody>
      </p:sp>
    </p:spTree>
    <p:extLst>
      <p:ext uri="{BB962C8B-B14F-4D97-AF65-F5344CB8AC3E}">
        <p14:creationId xmlns:p14="http://schemas.microsoft.com/office/powerpoint/2010/main" val="405292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5"/>
                                        </p:tgtEl>
                                        <p:attrNameLst>
                                          <p:attrName>style.visibility</p:attrName>
                                        </p:attrNameLst>
                                      </p:cBhvr>
                                      <p:to>
                                        <p:strVal val="visible"/>
                                      </p:to>
                                    </p:set>
                                    <p:anim calcmode="discrete" valueType="clr">
                                      <p:cBhvr override="childStyle">
                                        <p:cTn id="14"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5"/>
                                        </p:tgtEl>
                                        <p:attrNameLst>
                                          <p:attrName>fillcolor</p:attrName>
                                        </p:attrNameLst>
                                      </p:cBhvr>
                                      <p:tavLst>
                                        <p:tav tm="0">
                                          <p:val>
                                            <p:clrVal>
                                              <a:schemeClr val="accent2"/>
                                            </p:clrVal>
                                          </p:val>
                                        </p:tav>
                                        <p:tav tm="50000">
                                          <p:val>
                                            <p:clrVal>
                                              <a:schemeClr val="hlink"/>
                                            </p:clrVal>
                                          </p:val>
                                        </p:tav>
                                      </p:tavLst>
                                    </p:anim>
                                    <p:set>
                                      <p:cBhvr>
                                        <p:cTn id="16" dur="80"/>
                                        <p:tgtEl>
                                          <p:spTgt spid="5"/>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6"/>
                                        </p:tgtEl>
                                        <p:attrNameLst>
                                          <p:attrName>style.visibility</p:attrName>
                                        </p:attrNameLst>
                                      </p:cBhvr>
                                      <p:to>
                                        <p:strVal val="visible"/>
                                      </p:to>
                                    </p:set>
                                    <p:anim calcmode="discrete" valueType="clr">
                                      <p:cBhvr override="childStyle">
                                        <p:cTn id="21"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6"/>
                                        </p:tgtEl>
                                        <p:attrNameLst>
                                          <p:attrName>fillcolor</p:attrName>
                                        </p:attrNameLst>
                                      </p:cBhvr>
                                      <p:tavLst>
                                        <p:tav tm="0">
                                          <p:val>
                                            <p:clrVal>
                                              <a:schemeClr val="accent2"/>
                                            </p:clrVal>
                                          </p:val>
                                        </p:tav>
                                        <p:tav tm="50000">
                                          <p:val>
                                            <p:clrVal>
                                              <a:schemeClr val="hlink"/>
                                            </p:clrVal>
                                          </p:val>
                                        </p:tav>
                                      </p:tavLst>
                                    </p:anim>
                                    <p:set>
                                      <p:cBhvr>
                                        <p:cTn id="23"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360</TotalTime>
  <Words>2406</Words>
  <Application>Microsoft Office PowerPoint</Application>
  <PresentationFormat>Widescreen</PresentationFormat>
  <Paragraphs>221</Paragraphs>
  <Slides>55</Slides>
  <Notes>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Trebuchet MS</vt:lpstr>
      <vt:lpstr>Wingdings</vt:lpstr>
      <vt:lpstr>Wingdings 3</vt:lpstr>
      <vt:lpstr>Facet</vt:lpstr>
      <vt:lpstr>Chapter  2 </vt:lpstr>
      <vt:lpstr>overview</vt:lpstr>
      <vt:lpstr>PowerPoint Presentation</vt:lpstr>
      <vt:lpstr>PowerPoint Presentation</vt:lpstr>
      <vt:lpstr>PowerPoint Presentation</vt:lpstr>
      <vt:lpstr>PowerPoint Presentation</vt:lpstr>
      <vt:lpstr>Software Process</vt:lpstr>
      <vt:lpstr>Software Process</vt:lpstr>
      <vt:lpstr>Software Process Model</vt:lpstr>
      <vt:lpstr>Software Process Model</vt:lpstr>
      <vt:lpstr>Software Process Model</vt:lpstr>
      <vt:lpstr>Introduction</vt:lpstr>
      <vt:lpstr>PowerPoint Presentation</vt:lpstr>
      <vt:lpstr>Traditional SDLC</vt:lpstr>
      <vt:lpstr>Waterfall model</vt:lpstr>
      <vt:lpstr>Waterfall model</vt:lpstr>
      <vt:lpstr>PowerPoint Presentation</vt:lpstr>
      <vt:lpstr>When can we used waterfall model</vt:lpstr>
      <vt:lpstr>Advantages of waterfall model</vt:lpstr>
      <vt:lpstr>Disadvantages of the waterfall model </vt:lpstr>
      <vt:lpstr>Incremental model</vt:lpstr>
      <vt:lpstr>PowerPoint Presentation</vt:lpstr>
      <vt:lpstr>Advantages of Incremental model: </vt:lpstr>
      <vt:lpstr>Disadvantages of Incremental model: </vt:lpstr>
      <vt:lpstr>When to use the Incremental model: </vt:lpstr>
      <vt:lpstr>spiral model</vt:lpstr>
      <vt:lpstr>When to use Spiral Model? </vt:lpstr>
      <vt:lpstr>Advantages </vt:lpstr>
      <vt:lpstr>Disadvantages </vt:lpstr>
      <vt:lpstr>Prototyping model</vt:lpstr>
      <vt:lpstr>PowerPoint Presentation</vt:lpstr>
      <vt:lpstr>Advantage of Prototype Model</vt:lpstr>
      <vt:lpstr>Disadvantages –</vt:lpstr>
      <vt:lpstr>When to use porotype model</vt:lpstr>
      <vt:lpstr>Types of Prototyping Models </vt:lpstr>
      <vt:lpstr>Types of model</vt:lpstr>
      <vt:lpstr>PowerPoint Presentation</vt:lpstr>
      <vt:lpstr>RAD MODEL</vt:lpstr>
      <vt:lpstr>PowerPoint Presentation</vt:lpstr>
      <vt:lpstr>Advantage of RAD Model </vt:lpstr>
      <vt:lpstr>Disadvantage of RAD Model </vt:lpstr>
      <vt:lpstr>When to use RAD Model? </vt:lpstr>
      <vt:lpstr>Component-based Development Model  </vt:lpstr>
      <vt:lpstr>Component-based Development Model</vt:lpstr>
      <vt:lpstr>PowerPoint Presentation</vt:lpstr>
      <vt:lpstr>Agile methodology</vt:lpstr>
      <vt:lpstr>Extreme Programming (XP) </vt:lpstr>
      <vt:lpstr>It’s best applied when </vt:lpstr>
      <vt:lpstr>PowerPoint Presentation</vt:lpstr>
      <vt:lpstr>PowerPoint Presentation</vt:lpstr>
      <vt:lpstr>Feature Driven Development </vt:lpstr>
      <vt:lpstr>PowerPoint Presentation</vt:lpstr>
      <vt:lpstr>PowerPoint Presentation</vt:lpstr>
      <vt:lpstr>Exercise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TAR UC</dc:creator>
  <cp:lastModifiedBy>THANABAL A/L NAVAMANI</cp:lastModifiedBy>
  <cp:revision>19</cp:revision>
  <dcterms:created xsi:type="dcterms:W3CDTF">2022-12-01T03:22:32Z</dcterms:created>
  <dcterms:modified xsi:type="dcterms:W3CDTF">2023-07-01T05:49:45Z</dcterms:modified>
</cp:coreProperties>
</file>